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7"/>
  </p:notesMasterIdLst>
  <p:handoutMasterIdLst>
    <p:handoutMasterId r:id="rId98"/>
  </p:handoutMasterIdLst>
  <p:sldIdLst>
    <p:sldId id="317" r:id="rId2"/>
    <p:sldId id="341" r:id="rId3"/>
    <p:sldId id="318" r:id="rId4"/>
    <p:sldId id="342" r:id="rId5"/>
    <p:sldId id="358" r:id="rId6"/>
    <p:sldId id="357" r:id="rId7"/>
    <p:sldId id="343" r:id="rId8"/>
    <p:sldId id="359" r:id="rId9"/>
    <p:sldId id="360" r:id="rId10"/>
    <p:sldId id="361" r:id="rId11"/>
    <p:sldId id="362" r:id="rId12"/>
    <p:sldId id="363" r:id="rId13"/>
    <p:sldId id="319" r:id="rId14"/>
    <p:sldId id="344" r:id="rId15"/>
    <p:sldId id="364" r:id="rId16"/>
    <p:sldId id="365" r:id="rId17"/>
    <p:sldId id="366" r:id="rId18"/>
    <p:sldId id="367" r:id="rId19"/>
    <p:sldId id="345" r:id="rId20"/>
    <p:sldId id="368" r:id="rId21"/>
    <p:sldId id="369" r:id="rId22"/>
    <p:sldId id="353" r:id="rId23"/>
    <p:sldId id="370" r:id="rId24"/>
    <p:sldId id="371" r:id="rId25"/>
    <p:sldId id="373" r:id="rId26"/>
    <p:sldId id="372" r:id="rId27"/>
    <p:sldId id="316" r:id="rId28"/>
    <p:sldId id="374" r:id="rId29"/>
    <p:sldId id="430" r:id="rId30"/>
    <p:sldId id="321" r:id="rId31"/>
    <p:sldId id="375" r:id="rId32"/>
    <p:sldId id="429" r:id="rId33"/>
    <p:sldId id="434" r:id="rId34"/>
    <p:sldId id="431" r:id="rId35"/>
    <p:sldId id="432" r:id="rId36"/>
    <p:sldId id="435" r:id="rId37"/>
    <p:sldId id="436" r:id="rId38"/>
    <p:sldId id="437" r:id="rId39"/>
    <p:sldId id="405" r:id="rId40"/>
    <p:sldId id="322" r:id="rId41"/>
    <p:sldId id="335" r:id="rId42"/>
    <p:sldId id="377" r:id="rId43"/>
    <p:sldId id="378" r:id="rId44"/>
    <p:sldId id="379" r:id="rId45"/>
    <p:sldId id="380" r:id="rId46"/>
    <p:sldId id="381" r:id="rId47"/>
    <p:sldId id="382" r:id="rId48"/>
    <p:sldId id="383" r:id="rId49"/>
    <p:sldId id="384" r:id="rId50"/>
    <p:sldId id="385" r:id="rId51"/>
    <p:sldId id="386" r:id="rId52"/>
    <p:sldId id="388" r:id="rId53"/>
    <p:sldId id="407" r:id="rId54"/>
    <p:sldId id="387" r:id="rId55"/>
    <p:sldId id="445" r:id="rId56"/>
    <p:sldId id="390" r:id="rId57"/>
    <p:sldId id="389" r:id="rId58"/>
    <p:sldId id="391" r:id="rId59"/>
    <p:sldId id="392" r:id="rId60"/>
    <p:sldId id="394" r:id="rId61"/>
    <p:sldId id="314" r:id="rId62"/>
    <p:sldId id="444" r:id="rId63"/>
    <p:sldId id="398" r:id="rId64"/>
    <p:sldId id="401" r:id="rId65"/>
    <p:sldId id="404" r:id="rId66"/>
    <p:sldId id="400" r:id="rId67"/>
    <p:sldId id="402" r:id="rId68"/>
    <p:sldId id="403" r:id="rId69"/>
    <p:sldId id="428" r:id="rId70"/>
    <p:sldId id="399" r:id="rId71"/>
    <p:sldId id="416" r:id="rId72"/>
    <p:sldId id="417" r:id="rId73"/>
    <p:sldId id="418" r:id="rId74"/>
    <p:sldId id="419" r:id="rId75"/>
    <p:sldId id="421" r:id="rId76"/>
    <p:sldId id="420" r:id="rId77"/>
    <p:sldId id="415" r:id="rId78"/>
    <p:sldId id="414" r:id="rId79"/>
    <p:sldId id="422" r:id="rId80"/>
    <p:sldId id="438" r:id="rId81"/>
    <p:sldId id="424" r:id="rId82"/>
    <p:sldId id="439" r:id="rId83"/>
    <p:sldId id="440" r:id="rId84"/>
    <p:sldId id="423" r:id="rId85"/>
    <p:sldId id="441" r:id="rId86"/>
    <p:sldId id="442" r:id="rId87"/>
    <p:sldId id="425" r:id="rId88"/>
    <p:sldId id="443" r:id="rId89"/>
    <p:sldId id="426" r:id="rId90"/>
    <p:sldId id="427" r:id="rId91"/>
    <p:sldId id="409" r:id="rId92"/>
    <p:sldId id="408" r:id="rId93"/>
    <p:sldId id="410" r:id="rId94"/>
    <p:sldId id="315" r:id="rId95"/>
    <p:sldId id="411" r:id="rId9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522"/>
    <a:srgbClr val="0021A5"/>
    <a:srgbClr val="FF3300"/>
    <a:srgbClr val="C97742"/>
    <a:srgbClr val="D89A73"/>
    <a:srgbClr val="021878"/>
    <a:srgbClr val="012875"/>
    <a:srgbClr val="001570"/>
    <a:srgbClr val="0053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32" d="100"/>
          <a:sy n="132" d="100"/>
        </p:scale>
        <p:origin x="138" y="174"/>
      </p:cViewPr>
      <p:guideLst>
        <p:guide orient="horz" pos="1620"/>
        <p:guide pos="2880"/>
      </p:guideLst>
    </p:cSldViewPr>
  </p:slideViewPr>
  <p:notesTextViewPr>
    <p:cViewPr>
      <p:scale>
        <a:sx n="1" d="1"/>
        <a:sy n="1" d="1"/>
      </p:scale>
      <p:origin x="0" y="0"/>
    </p:cViewPr>
  </p:notesTextViewPr>
  <p:notesViewPr>
    <p:cSldViewPr snapToGrid="0">
      <p:cViewPr varScale="1">
        <p:scale>
          <a:sx n="79" d="100"/>
          <a:sy n="79" d="100"/>
        </p:scale>
        <p:origin x="-304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0C3B4B-D0CD-49DD-A98D-3852A40BF8DF}" type="datetimeFigureOut">
              <a:rPr lang="en-US" smtClean="0"/>
              <a:pPr/>
              <a:t>5/21/2021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8DFA19-E9BC-4B0F-817B-427CDD9A613D}"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45443C-915B-4CB2-A67D-2518D3CA013A}" type="datetimeFigureOut">
              <a:rPr lang="en-US" smtClean="0"/>
              <a:pPr/>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4789E4-9F89-412A-BBC8-3037B94E8A20}" type="slidenum">
              <a:rPr lang="en-US" smtClean="0"/>
              <a:pPr/>
              <a:t>‹#›</a:t>
            </a:fld>
            <a:endParaRPr lang="en-US"/>
          </a:p>
        </p:txBody>
      </p:sp>
    </p:spTree>
    <p:extLst>
      <p:ext uri="{BB962C8B-B14F-4D97-AF65-F5344CB8AC3E}">
        <p14:creationId xmlns:p14="http://schemas.microsoft.com/office/powerpoint/2010/main" val="1790015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6262" y="1294381"/>
            <a:ext cx="7164451" cy="1348807"/>
          </a:xfrm>
          <a:prstGeom prst="rect">
            <a:avLst/>
          </a:prstGeom>
          <a:noFill/>
        </p:spPr>
        <p:txBody>
          <a:bodyPr lIns="0" tIns="0" rIns="0" bIns="0" anchor="ctr">
            <a:normAutofit/>
          </a:bodyPr>
          <a:lstStyle>
            <a:lvl1pPr algn="r">
              <a:lnSpc>
                <a:spcPct val="100000"/>
              </a:lnSpc>
              <a:defRPr sz="5400" b="1" kern="2300" spc="50" baseline="0">
                <a:solidFill>
                  <a:srgbClr val="F2652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Add Master Title</a:t>
            </a:r>
          </a:p>
        </p:txBody>
      </p:sp>
      <p:sp>
        <p:nvSpPr>
          <p:cNvPr id="3" name="Subtitle 2"/>
          <p:cNvSpPr>
            <a:spLocks noGrp="1"/>
          </p:cNvSpPr>
          <p:nvPr>
            <p:ph type="subTitle" idx="1"/>
          </p:nvPr>
        </p:nvSpPr>
        <p:spPr>
          <a:xfrm>
            <a:off x="576262" y="2893730"/>
            <a:ext cx="7158038" cy="319087"/>
          </a:xfrm>
          <a:prstGeom prst="rect">
            <a:avLst/>
          </a:prstGeom>
        </p:spPr>
        <p:txBody>
          <a:bodyPr lIns="0" tIns="0" rIns="0" bIns="0">
            <a:normAutofit/>
          </a:bodyPr>
          <a:lstStyle>
            <a:lvl1pPr marL="0" indent="0" algn="r">
              <a:buNone/>
              <a:defRPr lang="en-US" sz="2000" b="1" i="1" kern="1200" dirty="0">
                <a:solidFill>
                  <a:srgbClr val="0021A5"/>
                </a:solidFill>
                <a:latin typeface="Georgia" panose="02040502050405020303" pitchFamily="18"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576262" y="3285955"/>
            <a:ext cx="7158038" cy="354806"/>
          </a:xfrm>
          <a:prstGeom prst="rect">
            <a:avLst/>
          </a:prstGeom>
        </p:spPr>
        <p:txBody>
          <a:bodyPr lIns="0" tIns="0" rIns="0" bIns="0"/>
          <a:lstStyle>
            <a:lvl1pPr>
              <a:defRPr sz="2000">
                <a:solidFill>
                  <a:schemeClr val="tx1">
                    <a:lumMod val="75000"/>
                    <a:lumOff val="25000"/>
                  </a:schemeClr>
                </a:solidFill>
                <a:latin typeface="Palatino Linotype" panose="02040502050505030304" pitchFamily="18" charset="0"/>
              </a:defRPr>
            </a:lvl1pPr>
          </a:lstStyle>
          <a:p>
            <a:r>
              <a:rPr lang="en-US" dirty="0"/>
              <a:t>October 5, 2015</a:t>
            </a:r>
          </a:p>
        </p:txBody>
      </p:sp>
      <p:cxnSp>
        <p:nvCxnSpPr>
          <p:cNvPr id="7" name="Straight Connector 6"/>
          <p:cNvCxnSpPr/>
          <p:nvPr userDrawn="1"/>
        </p:nvCxnSpPr>
        <p:spPr>
          <a:xfrm>
            <a:off x="576262" y="2757488"/>
            <a:ext cx="715803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74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ubtitle 2"/>
          <p:cNvSpPr>
            <a:spLocks noGrp="1"/>
          </p:cNvSpPr>
          <p:nvPr>
            <p:ph type="subTitle" idx="13" hasCustomPrompt="1"/>
          </p:nvPr>
        </p:nvSpPr>
        <p:spPr>
          <a:xfrm>
            <a:off x="0" y="230980"/>
            <a:ext cx="8324850" cy="366713"/>
          </a:xfrm>
          <a:prstGeom prst="rect">
            <a:avLst/>
          </a:prstGeom>
        </p:spPr>
        <p:txBody>
          <a:bodyPr lIns="548640" rIns="182880">
            <a:noAutofit/>
          </a:bodyPr>
          <a:lstStyle>
            <a:lvl1pPr marL="0" indent="0" algn="l">
              <a:buNone/>
              <a:defRPr sz="3600" b="1" baseline="0">
                <a:solidFill>
                  <a:srgbClr val="F2652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enter slide title</a:t>
            </a:r>
          </a:p>
        </p:txBody>
      </p:sp>
      <p:sp>
        <p:nvSpPr>
          <p:cNvPr id="5" name="Text Placeholder 8"/>
          <p:cNvSpPr>
            <a:spLocks noGrp="1"/>
          </p:cNvSpPr>
          <p:nvPr>
            <p:ph type="body" sz="quarter" idx="15" hasCustomPrompt="1"/>
          </p:nvPr>
        </p:nvSpPr>
        <p:spPr>
          <a:xfrm>
            <a:off x="0" y="675083"/>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Click to enter subtitle for slide</a:t>
            </a:r>
          </a:p>
        </p:txBody>
      </p:sp>
      <p:sp>
        <p:nvSpPr>
          <p:cNvPr id="6" name="Content Placeholder 2"/>
          <p:cNvSpPr>
            <a:spLocks noGrp="1"/>
          </p:cNvSpPr>
          <p:nvPr>
            <p:ph idx="16"/>
          </p:nvPr>
        </p:nvSpPr>
        <p:spPr>
          <a:xfrm>
            <a:off x="628650" y="1171575"/>
            <a:ext cx="7708106" cy="3211024"/>
          </a:xfrm>
          <a:prstGeom prst="rect">
            <a:avLst/>
          </a:prstGeom>
        </p:spPr>
        <p:txBody>
          <a:bodyPr>
            <a:normAutofit/>
          </a:bodyPr>
          <a:lstStyle>
            <a:lvl1pPr marL="228600" indent="-228600">
              <a:buClr>
                <a:srgbClr val="00539B"/>
              </a:buClr>
              <a:buFont typeface="Wingdings" panose="05000000000000000000" pitchFamily="2" charset="2"/>
              <a:buChar char="§"/>
              <a:defRPr sz="2400">
                <a:latin typeface="Verdana" panose="020B0604030504040204" pitchFamily="34" charset="0"/>
                <a:ea typeface="Verdana" panose="020B0604030504040204" pitchFamily="34" charset="0"/>
                <a:cs typeface="Verdana" panose="020B0604030504040204" pitchFamily="34" charset="0"/>
              </a:defRPr>
            </a:lvl1pPr>
            <a:lvl2pPr marL="685800" indent="-228600">
              <a:buClr>
                <a:srgbClr val="00539B"/>
              </a:buClr>
              <a:buFont typeface="Wingdings" panose="05000000000000000000" pitchFamily="2" charset="2"/>
              <a:buChar char="§"/>
              <a:defRPr sz="2000">
                <a:latin typeface="Verdana" panose="020B0604030504040204" pitchFamily="34" charset="0"/>
                <a:ea typeface="Verdana" panose="020B0604030504040204" pitchFamily="34" charset="0"/>
                <a:cs typeface="Verdana" panose="020B0604030504040204" pitchFamily="34" charset="0"/>
              </a:defRPr>
            </a:lvl2pPr>
            <a:lvl3pPr marL="1143000" indent="-228600">
              <a:buClr>
                <a:srgbClr val="00539B"/>
              </a:buClr>
              <a:buFont typeface="Wingdings" panose="05000000000000000000" pitchFamily="2" charset="2"/>
              <a:buChar char="§"/>
              <a:defRPr sz="1800">
                <a:latin typeface="Verdana" panose="020B0604030504040204" pitchFamily="34" charset="0"/>
                <a:ea typeface="Verdana" panose="020B0604030504040204" pitchFamily="34" charset="0"/>
                <a:cs typeface="Verdana" panose="020B0604030504040204" pitchFamily="34" charset="0"/>
              </a:defRPr>
            </a:lvl3pPr>
            <a:lvl4pPr marL="16002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4pPr>
            <a:lvl5pPr marL="20574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474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Content Placeholder 2"/>
          <p:cNvSpPr>
            <a:spLocks noGrp="1"/>
          </p:cNvSpPr>
          <p:nvPr>
            <p:ph idx="1"/>
          </p:nvPr>
        </p:nvSpPr>
        <p:spPr>
          <a:xfrm>
            <a:off x="628650" y="1214438"/>
            <a:ext cx="3695700" cy="3211024"/>
          </a:xfrm>
          <a:prstGeom prst="rect">
            <a:avLst/>
          </a:prstGeom>
        </p:spPr>
        <p:txBody>
          <a:bodyPr>
            <a:normAutofit/>
          </a:bodyPr>
          <a:lstStyle>
            <a:lvl1pPr marL="228600" indent="-228600">
              <a:buClr>
                <a:srgbClr val="00539B"/>
              </a:buClr>
              <a:buFont typeface="Wingdings" panose="05000000000000000000" pitchFamily="2" charset="2"/>
              <a:buChar char="§"/>
              <a:defRPr sz="2400">
                <a:latin typeface="Verdana" panose="020B0604030504040204" pitchFamily="34" charset="0"/>
                <a:ea typeface="Verdana" panose="020B0604030504040204" pitchFamily="34" charset="0"/>
                <a:cs typeface="Verdana" panose="020B0604030504040204" pitchFamily="34" charset="0"/>
              </a:defRPr>
            </a:lvl1pPr>
            <a:lvl2pPr marL="685800" indent="-228600">
              <a:buClr>
                <a:srgbClr val="00539B"/>
              </a:buClr>
              <a:buFont typeface="Wingdings" panose="05000000000000000000" pitchFamily="2" charset="2"/>
              <a:buChar char="§"/>
              <a:defRPr sz="2000">
                <a:latin typeface="Verdana" panose="020B0604030504040204" pitchFamily="34" charset="0"/>
                <a:ea typeface="Verdana" panose="020B0604030504040204" pitchFamily="34" charset="0"/>
                <a:cs typeface="Verdana" panose="020B0604030504040204" pitchFamily="34" charset="0"/>
              </a:defRPr>
            </a:lvl2pPr>
            <a:lvl3pPr marL="1143000" indent="-228600">
              <a:buClr>
                <a:srgbClr val="00539B"/>
              </a:buClr>
              <a:buFont typeface="Wingdings" panose="05000000000000000000" pitchFamily="2" charset="2"/>
              <a:buChar char="§"/>
              <a:defRPr sz="1800">
                <a:latin typeface="Verdana" panose="020B0604030504040204" pitchFamily="34" charset="0"/>
                <a:ea typeface="Verdana" panose="020B0604030504040204" pitchFamily="34" charset="0"/>
                <a:cs typeface="Verdana" panose="020B0604030504040204" pitchFamily="34" charset="0"/>
              </a:defRPr>
            </a:lvl3pPr>
            <a:lvl4pPr marL="16002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4pPr>
            <a:lvl5pPr marL="20574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4"/>
          </p:nvPr>
        </p:nvSpPr>
        <p:spPr>
          <a:xfrm>
            <a:off x="4629150" y="1214438"/>
            <a:ext cx="3695700" cy="3211024"/>
          </a:xfrm>
          <a:prstGeom prst="rect">
            <a:avLst/>
          </a:prstGeom>
        </p:spPr>
        <p:txBody>
          <a:bodyPr>
            <a:normAutofit/>
          </a:bodyPr>
          <a:lstStyle>
            <a:lvl1pPr marL="228600" indent="-228600">
              <a:buClr>
                <a:srgbClr val="00539B"/>
              </a:buClr>
              <a:buFont typeface="Wingdings" panose="05000000000000000000" pitchFamily="2" charset="2"/>
              <a:buChar char="§"/>
              <a:defRPr sz="2400">
                <a:latin typeface="Verdana" panose="020B0604030504040204" pitchFamily="34" charset="0"/>
                <a:ea typeface="Verdana" panose="020B0604030504040204" pitchFamily="34" charset="0"/>
                <a:cs typeface="Verdana" panose="020B0604030504040204" pitchFamily="34" charset="0"/>
              </a:defRPr>
            </a:lvl1pPr>
            <a:lvl2pPr marL="685800" indent="-228600">
              <a:buClr>
                <a:srgbClr val="00539B"/>
              </a:buClr>
              <a:buFont typeface="Wingdings" panose="05000000000000000000" pitchFamily="2" charset="2"/>
              <a:buChar char="§"/>
              <a:defRPr sz="2000">
                <a:latin typeface="Verdana" panose="020B0604030504040204" pitchFamily="34" charset="0"/>
                <a:ea typeface="Verdana" panose="020B0604030504040204" pitchFamily="34" charset="0"/>
                <a:cs typeface="Verdana" panose="020B0604030504040204" pitchFamily="34" charset="0"/>
              </a:defRPr>
            </a:lvl2pPr>
            <a:lvl3pPr marL="1143000" indent="-228600">
              <a:buClr>
                <a:srgbClr val="00539B"/>
              </a:buClr>
              <a:buFont typeface="Wingdings" panose="05000000000000000000" pitchFamily="2" charset="2"/>
              <a:buChar char="§"/>
              <a:defRPr sz="1800">
                <a:latin typeface="Verdana" panose="020B0604030504040204" pitchFamily="34" charset="0"/>
                <a:ea typeface="Verdana" panose="020B0604030504040204" pitchFamily="34" charset="0"/>
                <a:cs typeface="Verdana" panose="020B0604030504040204" pitchFamily="34" charset="0"/>
              </a:defRPr>
            </a:lvl3pPr>
            <a:lvl4pPr marL="16002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4pPr>
            <a:lvl5pPr marL="20574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p:cNvSpPr>
            <a:spLocks noGrp="1"/>
          </p:cNvSpPr>
          <p:nvPr>
            <p:ph type="subTitle" idx="13" hasCustomPrompt="1"/>
          </p:nvPr>
        </p:nvSpPr>
        <p:spPr>
          <a:xfrm>
            <a:off x="0" y="230980"/>
            <a:ext cx="8324850" cy="366713"/>
          </a:xfrm>
          <a:prstGeom prst="rect">
            <a:avLst/>
          </a:prstGeom>
        </p:spPr>
        <p:txBody>
          <a:bodyPr lIns="548640" rIns="182880">
            <a:noAutofit/>
          </a:bodyPr>
          <a:lstStyle>
            <a:lvl1pPr marL="0" indent="0" algn="l">
              <a:buNone/>
              <a:defRPr sz="3600" b="1" baseline="0">
                <a:solidFill>
                  <a:srgbClr val="F2652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enter slide title</a:t>
            </a:r>
          </a:p>
        </p:txBody>
      </p:sp>
      <p:sp>
        <p:nvSpPr>
          <p:cNvPr id="10" name="Text Placeholder 8"/>
          <p:cNvSpPr>
            <a:spLocks noGrp="1"/>
          </p:cNvSpPr>
          <p:nvPr>
            <p:ph type="body" sz="quarter" idx="15" hasCustomPrompt="1"/>
          </p:nvPr>
        </p:nvSpPr>
        <p:spPr>
          <a:xfrm>
            <a:off x="0" y="675083"/>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Click to enter subtitle for slide</a:t>
            </a:r>
          </a:p>
        </p:txBody>
      </p:sp>
    </p:spTree>
    <p:extLst>
      <p:ext uri="{BB962C8B-B14F-4D97-AF65-F5344CB8AC3E}">
        <p14:creationId xmlns:p14="http://schemas.microsoft.com/office/powerpoint/2010/main" val="3279140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4629150" y="1214438"/>
            <a:ext cx="3695700" cy="3187578"/>
          </a:xfrm>
          <a:prstGeom prst="rect">
            <a:avLst/>
          </a:prstGeom>
        </p:spPr>
        <p:txBody>
          <a:bodyPr/>
          <a:lstStyle>
            <a:lvl1pPr marL="0" indent="0">
              <a:buNone/>
              <a:defRPr/>
            </a:lvl1pPr>
          </a:lstStyle>
          <a:p>
            <a:r>
              <a:rPr lang="en-US"/>
              <a:t>Click icon to add picture</a:t>
            </a:r>
            <a:endParaRPr lang="en-US" dirty="0"/>
          </a:p>
        </p:txBody>
      </p:sp>
      <p:sp>
        <p:nvSpPr>
          <p:cNvPr id="12" name="Content Placeholder 2"/>
          <p:cNvSpPr>
            <a:spLocks noGrp="1"/>
          </p:cNvSpPr>
          <p:nvPr>
            <p:ph idx="1"/>
          </p:nvPr>
        </p:nvSpPr>
        <p:spPr>
          <a:xfrm>
            <a:off x="628650" y="1214438"/>
            <a:ext cx="3695700" cy="3187578"/>
          </a:xfrm>
          <a:prstGeom prst="rect">
            <a:avLst/>
          </a:prstGeom>
        </p:spPr>
        <p:txBody>
          <a:bodyPr>
            <a:normAutofit/>
          </a:bodyPr>
          <a:lstStyle>
            <a:lvl1pPr marL="228600" indent="-228600">
              <a:buClr>
                <a:srgbClr val="00539B"/>
              </a:buClr>
              <a:buFont typeface="Wingdings" panose="05000000000000000000" pitchFamily="2" charset="2"/>
              <a:buChar char="§"/>
              <a:defRPr sz="2400">
                <a:latin typeface="Verdana" panose="020B0604030504040204" pitchFamily="34" charset="0"/>
                <a:ea typeface="Verdana" panose="020B0604030504040204" pitchFamily="34" charset="0"/>
                <a:cs typeface="Verdana" panose="020B0604030504040204" pitchFamily="34" charset="0"/>
              </a:defRPr>
            </a:lvl1pPr>
            <a:lvl2pPr marL="685800" indent="-228600">
              <a:buClr>
                <a:srgbClr val="00539B"/>
              </a:buClr>
              <a:buFont typeface="Wingdings" panose="05000000000000000000" pitchFamily="2" charset="2"/>
              <a:buChar char="§"/>
              <a:defRPr sz="2000">
                <a:latin typeface="Verdana" panose="020B0604030504040204" pitchFamily="34" charset="0"/>
                <a:ea typeface="Verdana" panose="020B0604030504040204" pitchFamily="34" charset="0"/>
                <a:cs typeface="Verdana" panose="020B0604030504040204" pitchFamily="34" charset="0"/>
              </a:defRPr>
            </a:lvl2pPr>
            <a:lvl3pPr marL="1143000" indent="-228600">
              <a:buClr>
                <a:srgbClr val="00539B"/>
              </a:buClr>
              <a:buFont typeface="Wingdings" panose="05000000000000000000" pitchFamily="2" charset="2"/>
              <a:buChar char="§"/>
              <a:defRPr sz="1800">
                <a:latin typeface="Verdana" panose="020B0604030504040204" pitchFamily="34" charset="0"/>
                <a:ea typeface="Verdana" panose="020B0604030504040204" pitchFamily="34" charset="0"/>
                <a:cs typeface="Verdana" panose="020B0604030504040204" pitchFamily="34" charset="0"/>
              </a:defRPr>
            </a:lvl3pPr>
            <a:lvl4pPr marL="16002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4pPr>
            <a:lvl5pPr marL="20574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ubtitle 2"/>
          <p:cNvSpPr>
            <a:spLocks noGrp="1"/>
          </p:cNvSpPr>
          <p:nvPr>
            <p:ph type="subTitle" idx="13" hasCustomPrompt="1"/>
          </p:nvPr>
        </p:nvSpPr>
        <p:spPr>
          <a:xfrm>
            <a:off x="0" y="230980"/>
            <a:ext cx="8324850" cy="366713"/>
          </a:xfrm>
          <a:prstGeom prst="rect">
            <a:avLst/>
          </a:prstGeom>
        </p:spPr>
        <p:txBody>
          <a:bodyPr lIns="548640" rIns="182880">
            <a:noAutofit/>
          </a:bodyPr>
          <a:lstStyle>
            <a:lvl1pPr marL="0" indent="0" algn="l">
              <a:buNone/>
              <a:defRPr sz="3600" b="1" baseline="0">
                <a:solidFill>
                  <a:srgbClr val="F2652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enter slide title</a:t>
            </a:r>
          </a:p>
        </p:txBody>
      </p:sp>
      <p:sp>
        <p:nvSpPr>
          <p:cNvPr id="10" name="Text Placeholder 8"/>
          <p:cNvSpPr>
            <a:spLocks noGrp="1"/>
          </p:cNvSpPr>
          <p:nvPr>
            <p:ph type="body" sz="quarter" idx="14" hasCustomPrompt="1"/>
          </p:nvPr>
        </p:nvSpPr>
        <p:spPr>
          <a:xfrm>
            <a:off x="0" y="675083"/>
            <a:ext cx="8324850" cy="275036"/>
          </a:xfrm>
          <a:prstGeom prst="rect">
            <a:avLst/>
          </a:prstGeom>
        </p:spPr>
        <p:txBody>
          <a:bodyPr lIns="137160"/>
          <a:lstStyle>
            <a:lvl2pPr marL="457200" indent="0">
              <a:buNone/>
              <a:defRPr sz="2000" b="1" i="1">
                <a:solidFill>
                  <a:srgbClr val="00539B"/>
                </a:solidFill>
                <a:latin typeface="Georgia" panose="02040502050405020303" pitchFamily="18" charset="0"/>
              </a:defRPr>
            </a:lvl2pPr>
          </a:lstStyle>
          <a:p>
            <a:pPr lvl="1"/>
            <a:r>
              <a:rPr lang="en-US" dirty="0"/>
              <a:t>Click to enter subtitle for slide</a:t>
            </a:r>
          </a:p>
        </p:txBody>
      </p:sp>
    </p:spTree>
    <p:extLst>
      <p:ext uri="{BB962C8B-B14F-4D97-AF65-F5344CB8AC3E}">
        <p14:creationId xmlns:p14="http://schemas.microsoft.com/office/powerpoint/2010/main" val="48620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628650" y="1214438"/>
            <a:ext cx="7696200" cy="3216886"/>
          </a:xfrm>
          <a:prstGeom prst="rect">
            <a:avLst/>
          </a:prstGeom>
        </p:spPr>
        <p:txBody>
          <a:bodyPr/>
          <a:lstStyle>
            <a:lvl1pPr marL="0" indent="0">
              <a:buNone/>
              <a:defRPr/>
            </a:lvl1pPr>
          </a:lstStyle>
          <a:p>
            <a:r>
              <a:rPr lang="en-US"/>
              <a:t>Click icon to add picture</a:t>
            </a:r>
            <a:endParaRPr lang="en-US" dirty="0"/>
          </a:p>
        </p:txBody>
      </p:sp>
      <p:sp>
        <p:nvSpPr>
          <p:cNvPr id="5" name="Subtitle 2"/>
          <p:cNvSpPr>
            <a:spLocks noGrp="1"/>
          </p:cNvSpPr>
          <p:nvPr>
            <p:ph type="subTitle" idx="13" hasCustomPrompt="1"/>
          </p:nvPr>
        </p:nvSpPr>
        <p:spPr>
          <a:xfrm>
            <a:off x="0" y="230980"/>
            <a:ext cx="8324850" cy="366713"/>
          </a:xfrm>
          <a:prstGeom prst="rect">
            <a:avLst/>
          </a:prstGeom>
        </p:spPr>
        <p:txBody>
          <a:bodyPr lIns="548640" rIns="182880">
            <a:noAutofit/>
          </a:bodyPr>
          <a:lstStyle>
            <a:lvl1pPr marL="0" indent="0" algn="l">
              <a:buNone/>
              <a:defRPr sz="3600" b="1" baseline="0">
                <a:solidFill>
                  <a:srgbClr val="F2652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enter slide title</a:t>
            </a:r>
          </a:p>
        </p:txBody>
      </p:sp>
      <p:sp>
        <p:nvSpPr>
          <p:cNvPr id="6" name="Text Placeholder 8"/>
          <p:cNvSpPr>
            <a:spLocks noGrp="1"/>
          </p:cNvSpPr>
          <p:nvPr>
            <p:ph type="body" sz="quarter" idx="14" hasCustomPrompt="1"/>
          </p:nvPr>
        </p:nvSpPr>
        <p:spPr>
          <a:xfrm>
            <a:off x="0" y="675083"/>
            <a:ext cx="8324850" cy="275036"/>
          </a:xfrm>
          <a:prstGeom prst="rect">
            <a:avLst/>
          </a:prstGeom>
        </p:spPr>
        <p:txBody>
          <a:bodyPr lIns="137160"/>
          <a:lstStyle>
            <a:lvl2pPr marL="457200" indent="0">
              <a:buNone/>
              <a:defRPr sz="2000" b="1" i="1">
                <a:solidFill>
                  <a:srgbClr val="00539B"/>
                </a:solidFill>
                <a:latin typeface="Georgia" panose="02040502050405020303" pitchFamily="18" charset="0"/>
              </a:defRPr>
            </a:lvl2pPr>
          </a:lstStyle>
          <a:p>
            <a:pPr lvl="1"/>
            <a:r>
              <a:rPr lang="en-US" dirty="0"/>
              <a:t>Click to enter subtitle for slide</a:t>
            </a:r>
          </a:p>
        </p:txBody>
      </p:sp>
    </p:spTree>
    <p:extLst>
      <p:ext uri="{BB962C8B-B14F-4D97-AF65-F5344CB8AC3E}">
        <p14:creationId xmlns:p14="http://schemas.microsoft.com/office/powerpoint/2010/main" val="2095289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ubtitle 2"/>
          <p:cNvSpPr>
            <a:spLocks noGrp="1"/>
          </p:cNvSpPr>
          <p:nvPr>
            <p:ph type="subTitle" idx="13" hasCustomPrompt="1"/>
          </p:nvPr>
        </p:nvSpPr>
        <p:spPr>
          <a:xfrm>
            <a:off x="0" y="230980"/>
            <a:ext cx="8324850" cy="366713"/>
          </a:xfrm>
          <a:prstGeom prst="rect">
            <a:avLst/>
          </a:prstGeom>
        </p:spPr>
        <p:txBody>
          <a:bodyPr lIns="548640" rIns="182880">
            <a:noAutofit/>
          </a:bodyPr>
          <a:lstStyle>
            <a:lvl1pPr marL="0" indent="0" algn="l">
              <a:buNone/>
              <a:defRPr sz="3600" b="1" baseline="0">
                <a:solidFill>
                  <a:srgbClr val="C9774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enter slide title</a:t>
            </a:r>
          </a:p>
        </p:txBody>
      </p:sp>
      <p:sp>
        <p:nvSpPr>
          <p:cNvPr id="8" name="Text Placeholder 8"/>
          <p:cNvSpPr>
            <a:spLocks noGrp="1"/>
          </p:cNvSpPr>
          <p:nvPr>
            <p:ph type="body" sz="quarter" idx="14" hasCustomPrompt="1"/>
          </p:nvPr>
        </p:nvSpPr>
        <p:spPr>
          <a:xfrm>
            <a:off x="0" y="675083"/>
            <a:ext cx="8324850" cy="275036"/>
          </a:xfrm>
          <a:prstGeom prst="rect">
            <a:avLst/>
          </a:prstGeom>
        </p:spPr>
        <p:txBody>
          <a:bodyPr lIns="137160"/>
          <a:lstStyle>
            <a:lvl2pPr marL="457200" indent="0">
              <a:buNone/>
              <a:defRPr sz="2000" b="1" i="1">
                <a:solidFill>
                  <a:srgbClr val="D89A73"/>
                </a:solidFill>
                <a:latin typeface="Georgia" panose="02040502050405020303" pitchFamily="18" charset="0"/>
              </a:defRPr>
            </a:lvl2pPr>
          </a:lstStyle>
          <a:p>
            <a:pPr lvl="1"/>
            <a:r>
              <a:rPr lang="en-US" dirty="0"/>
              <a:t>Click to enter subtitle for slide</a:t>
            </a:r>
          </a:p>
        </p:txBody>
      </p:sp>
    </p:spTree>
    <p:extLst>
      <p:ext uri="{BB962C8B-B14F-4D97-AF65-F5344CB8AC3E}">
        <p14:creationId xmlns:p14="http://schemas.microsoft.com/office/powerpoint/2010/main" val="2652917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61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9"/>
          <a:srcRect/>
          <a:stretch>
            <a:fillRect/>
          </a:stretch>
        </p:blipFill>
        <p:spPr bwMode="auto">
          <a:xfrm>
            <a:off x="8931554" y="0"/>
            <a:ext cx="212446" cy="5143500"/>
          </a:xfrm>
          <a:prstGeom prst="rect">
            <a:avLst/>
          </a:prstGeom>
          <a:noFill/>
          <a:ln w="9525">
            <a:noFill/>
            <a:miter lim="800000"/>
            <a:headEnd/>
            <a:tailEnd/>
          </a:ln>
          <a:effectLst/>
        </p:spPr>
      </p:pic>
      <p:pic>
        <p:nvPicPr>
          <p:cNvPr id="1027" name="Picture 3"/>
          <p:cNvPicPr>
            <a:picLocks noChangeAspect="1" noChangeArrowheads="1"/>
          </p:cNvPicPr>
          <p:nvPr userDrawn="1"/>
        </p:nvPicPr>
        <p:blipFill>
          <a:blip r:embed="rId10"/>
          <a:srcRect/>
          <a:stretch>
            <a:fillRect/>
          </a:stretch>
        </p:blipFill>
        <p:spPr bwMode="auto">
          <a:xfrm>
            <a:off x="7700963" y="4660000"/>
            <a:ext cx="1207294" cy="454923"/>
          </a:xfrm>
          <a:prstGeom prst="rect">
            <a:avLst/>
          </a:prstGeom>
          <a:noFill/>
          <a:ln w="9525">
            <a:noFill/>
            <a:miter lim="800000"/>
            <a:headEnd/>
            <a:tailEnd/>
          </a:ln>
          <a:effectLst/>
        </p:spPr>
      </p:pic>
    </p:spTree>
    <p:extLst>
      <p:ext uri="{BB962C8B-B14F-4D97-AF65-F5344CB8AC3E}">
        <p14:creationId xmlns:p14="http://schemas.microsoft.com/office/powerpoint/2010/main" val="4715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8" r:id="rId4"/>
    <p:sldLayoutId id="2147483669" r:id="rId5"/>
    <p:sldLayoutId id="2147483666" r:id="rId6"/>
    <p:sldLayoutId id="214748366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cran.rstudio.com/" TargetMode="External"/><Relationship Id="rId2" Type="http://schemas.openxmlformats.org/officeDocument/2006/relationships/hyperlink" Target="https://cran.r-project.org/web/packages/readxl/readxl.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import.io/"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ran.rstudio.com/"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rstudio.com/products/rstudio/download/"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rstudio.com/products/rpackages/" TargetMode="External"/><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0.em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8.emf"/><Relationship Id="rId4" Type="http://schemas.openxmlformats.org/officeDocument/2006/relationships/oleObject" Target="../embeddings/oleObject2.bin"/></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faculty.marshall.usc.edu/gareth-james/ISL/"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0"/>
            <a:ext cx="8929688" cy="5143500"/>
          </a:xfrm>
          <a:prstGeom prst="rect">
            <a:avLst/>
          </a:prstGeom>
          <a:noFill/>
          <a:ln w="9525">
            <a:noFill/>
            <a:miter lim="800000"/>
            <a:headEnd/>
            <a:tailEnd/>
          </a:ln>
          <a:effectLst>
            <a:outerShdw blurRad="50800" dist="50800" sx="1000" sy="1000" algn="ctr" rotWithShape="0">
              <a:srgbClr val="000000"/>
            </a:outerShdw>
          </a:effectLst>
        </p:spPr>
      </p:pic>
      <p:sp>
        <p:nvSpPr>
          <p:cNvPr id="2" name="Title 1"/>
          <p:cNvSpPr>
            <a:spLocks noGrp="1"/>
          </p:cNvSpPr>
          <p:nvPr>
            <p:ph type="ctrTitle"/>
          </p:nvPr>
        </p:nvSpPr>
        <p:spPr>
          <a:xfrm>
            <a:off x="0" y="2044475"/>
            <a:ext cx="8929688" cy="1491680"/>
          </a:xfrm>
          <a:solidFill>
            <a:schemeClr val="bg1">
              <a:alpha val="48000"/>
            </a:schemeClr>
          </a:solidFill>
        </p:spPr>
        <p:txBody>
          <a:bodyPr>
            <a:normAutofit fontScale="90000"/>
          </a:bodyPr>
          <a:lstStyle/>
          <a:p>
            <a:pPr algn="ctr"/>
            <a:r>
              <a:rPr lang="en-US" dirty="0"/>
              <a:t>Machine Learning </a:t>
            </a:r>
            <a:br>
              <a:rPr lang="en-US" dirty="0"/>
            </a:br>
            <a:r>
              <a:rPr lang="en-US" dirty="0"/>
              <a:t>Boot camp</a:t>
            </a:r>
          </a:p>
        </p:txBody>
      </p:sp>
      <p:sp>
        <p:nvSpPr>
          <p:cNvPr id="3" name="Subtitle 2"/>
          <p:cNvSpPr>
            <a:spLocks noGrp="1"/>
          </p:cNvSpPr>
          <p:nvPr>
            <p:ph type="subTitle" idx="1"/>
          </p:nvPr>
        </p:nvSpPr>
        <p:spPr>
          <a:xfrm>
            <a:off x="0" y="3864771"/>
            <a:ext cx="8929688" cy="300037"/>
          </a:xfrm>
          <a:solidFill>
            <a:schemeClr val="bg1"/>
          </a:solidFill>
        </p:spPr>
        <p:txBody>
          <a:bodyPr>
            <a:normAutofit/>
          </a:bodyPr>
          <a:lstStyle/>
          <a:p>
            <a:pPr algn="ctr"/>
            <a:r>
              <a:rPr lang="en-US" dirty="0"/>
              <a:t>Introduction to Data Science</a:t>
            </a:r>
          </a:p>
        </p:txBody>
      </p:sp>
      <p:pic>
        <p:nvPicPr>
          <p:cNvPr id="9" name="Picture 3"/>
          <p:cNvPicPr>
            <a:picLocks noChangeAspect="1" noChangeArrowheads="1"/>
          </p:cNvPicPr>
          <p:nvPr/>
        </p:nvPicPr>
        <p:blipFill>
          <a:blip r:embed="rId3"/>
          <a:srcRect/>
          <a:stretch>
            <a:fillRect/>
          </a:stretch>
        </p:blipFill>
        <p:spPr bwMode="auto">
          <a:xfrm>
            <a:off x="7108031" y="169274"/>
            <a:ext cx="1693070" cy="637969"/>
          </a:xfrm>
          <a:prstGeom prst="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Vector Basics</a:t>
            </a:r>
          </a:p>
        </p:txBody>
      </p:sp>
      <p:sp>
        <p:nvSpPr>
          <p:cNvPr id="10" name="Content Placeholder 1"/>
          <p:cNvSpPr>
            <a:spLocks noGrp="1"/>
          </p:cNvSpPr>
          <p:nvPr>
            <p:ph idx="4294967295"/>
          </p:nvPr>
        </p:nvSpPr>
        <p:spPr>
          <a:xfrm>
            <a:off x="603116" y="972766"/>
            <a:ext cx="8233703" cy="3792115"/>
          </a:xfrm>
          <a:prstGeom prst="rect">
            <a:avLst/>
          </a:prstGeom>
        </p:spPr>
        <p:txBody>
          <a:bodyPr/>
          <a:lstStyle/>
          <a:p>
            <a:r>
              <a:rPr lang="en-US" sz="2000" dirty="0"/>
              <a:t>You looked at some of the basic data types in R. Now you will learn about one of the key data structures in R, the vector! </a:t>
            </a:r>
          </a:p>
          <a:p>
            <a:r>
              <a:rPr lang="en-US" sz="2000" dirty="0"/>
              <a:t>A vector is a 1-dimensional array that can hold character, numeric, or logical data elements.</a:t>
            </a:r>
          </a:p>
          <a:p>
            <a:r>
              <a:rPr lang="en-US" sz="2000" dirty="0"/>
              <a:t>You can create a vector by using the combine function </a:t>
            </a:r>
            <a:r>
              <a:rPr lang="en-US" sz="2000" b="1" dirty="0"/>
              <a:t>c()</a:t>
            </a:r>
            <a:r>
              <a:rPr lang="en-US" sz="2000" dirty="0"/>
              <a:t>. To use the function, we pass in the elements we want in the vector, with each individual element separated by a comma.</a:t>
            </a:r>
          </a:p>
          <a:p>
            <a:r>
              <a:rPr lang="en-US" sz="2000" b="1" dirty="0"/>
              <a:t>Note:</a:t>
            </a:r>
            <a:r>
              <a:rPr lang="en-US" sz="2000" dirty="0"/>
              <a:t> We can't mix data types of the elements in an array. </a:t>
            </a:r>
          </a:p>
          <a:p>
            <a:pPr>
              <a:buNone/>
            </a:pPr>
            <a:endParaRPr lang="en-IN" sz="2000" dirty="0"/>
          </a:p>
          <a:p>
            <a:pPr>
              <a:buNone/>
            </a:pPr>
            <a:r>
              <a:rPr lang="en-US" sz="2000" b="1" dirty="0"/>
              <a:t>    </a:t>
            </a:r>
            <a:endParaRPr lang="en-US" sz="2000" dirty="0"/>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Vector Indexing &amp; Slicing</a:t>
            </a:r>
          </a:p>
        </p:txBody>
      </p:sp>
      <p:sp>
        <p:nvSpPr>
          <p:cNvPr id="10" name="Content Placeholder 1"/>
          <p:cNvSpPr>
            <a:spLocks noGrp="1"/>
          </p:cNvSpPr>
          <p:nvPr>
            <p:ph idx="4294967295"/>
          </p:nvPr>
        </p:nvSpPr>
        <p:spPr>
          <a:xfrm>
            <a:off x="603116" y="972765"/>
            <a:ext cx="8233703" cy="3977853"/>
          </a:xfrm>
          <a:prstGeom prst="rect">
            <a:avLst/>
          </a:prstGeom>
        </p:spPr>
        <p:txBody>
          <a:bodyPr/>
          <a:lstStyle/>
          <a:p>
            <a:r>
              <a:rPr lang="en-US" sz="2000" dirty="0"/>
              <a:t>You can use bracket notation to index and access individual elements from a vector.</a:t>
            </a:r>
          </a:p>
          <a:p>
            <a:pPr lvl="1"/>
            <a:r>
              <a:rPr lang="en-US" sz="1600" dirty="0"/>
              <a:t>Keep in mind index starts at 1 (in some programming languages indexing starts at 0).</a:t>
            </a:r>
          </a:p>
          <a:p>
            <a:r>
              <a:rPr lang="en-US" sz="2000" b="1" dirty="0"/>
              <a:t>Multiple Indexing</a:t>
            </a:r>
          </a:p>
          <a:p>
            <a:pPr lvl="1"/>
            <a:r>
              <a:rPr lang="en-US" sz="1600" dirty="0"/>
              <a:t>You can grab multiple items from a vector by passing a vector of index positions inside the square brackets.</a:t>
            </a:r>
          </a:p>
          <a:p>
            <a:r>
              <a:rPr lang="en-US" sz="2000" b="1" dirty="0"/>
              <a:t>Slicing</a:t>
            </a:r>
          </a:p>
          <a:p>
            <a:pPr lvl="1"/>
            <a:r>
              <a:rPr lang="en-US" sz="1600" dirty="0"/>
              <a:t>You can use a colon (</a:t>
            </a:r>
            <a:r>
              <a:rPr lang="en-US" sz="1600" b="1" dirty="0"/>
              <a:t>:</a:t>
            </a:r>
            <a:r>
              <a:rPr lang="en-US" sz="1600" dirty="0"/>
              <a:t>) to indicate a slice of a vector. </a:t>
            </a:r>
          </a:p>
          <a:p>
            <a:pPr lvl="1"/>
            <a:r>
              <a:rPr lang="en-US" sz="1600" dirty="0"/>
              <a:t>The format is vector[</a:t>
            </a:r>
            <a:r>
              <a:rPr lang="en-US" sz="1600" dirty="0" err="1"/>
              <a:t>start_index:stop_index</a:t>
            </a:r>
            <a:r>
              <a:rPr lang="en-US" sz="1600" dirty="0"/>
              <a:t>] and you will get that "slice" of the vector returned to you. </a:t>
            </a:r>
          </a:p>
          <a:p>
            <a:r>
              <a:rPr lang="en-US" sz="2000" b="1" dirty="0"/>
              <a:t>Indexing with Names</a:t>
            </a:r>
          </a:p>
          <a:p>
            <a:pPr lvl="1"/>
            <a:r>
              <a:rPr lang="en-US" sz="1600" dirty="0"/>
              <a:t>We've seen how we can assign names to the elements in a vector. We can use those names to grab individual elements from the array!</a:t>
            </a:r>
          </a:p>
          <a:p>
            <a:endParaRPr lang="en-US" sz="2000" dirty="0"/>
          </a:p>
          <a:p>
            <a:endParaRPr lang="en-IN" sz="2000" dirty="0"/>
          </a:p>
          <a:p>
            <a:pPr>
              <a:buNone/>
            </a:pPr>
            <a:r>
              <a:rPr lang="en-US" sz="2000" b="1" dirty="0"/>
              <a:t>    </a:t>
            </a:r>
            <a:endParaRPr lang="en-US" sz="2000" dirty="0"/>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Vector Indexing &amp; Slicing</a:t>
            </a:r>
          </a:p>
        </p:txBody>
      </p:sp>
      <p:sp>
        <p:nvSpPr>
          <p:cNvPr id="10" name="Content Placeholder 1"/>
          <p:cNvSpPr>
            <a:spLocks noGrp="1"/>
          </p:cNvSpPr>
          <p:nvPr>
            <p:ph idx="4294967295"/>
          </p:nvPr>
        </p:nvSpPr>
        <p:spPr>
          <a:xfrm>
            <a:off x="603116" y="972765"/>
            <a:ext cx="8233703" cy="3977853"/>
          </a:xfrm>
          <a:prstGeom prst="rect">
            <a:avLst/>
          </a:prstGeom>
        </p:spPr>
        <p:txBody>
          <a:bodyPr/>
          <a:lstStyle/>
          <a:p>
            <a:r>
              <a:rPr lang="en-US" sz="2000" b="1" dirty="0"/>
              <a:t>Comparison Operators and Selection</a:t>
            </a:r>
          </a:p>
          <a:p>
            <a:pPr lvl="1"/>
            <a:r>
              <a:rPr lang="en-US" sz="1600" dirty="0"/>
              <a:t>You can use comparison operators to filter out elements from a vector. </a:t>
            </a:r>
          </a:p>
          <a:p>
            <a:pPr lvl="1"/>
            <a:r>
              <a:rPr lang="en-US" sz="1600" dirty="0"/>
              <a:t>Sometimes this is referred to as </a:t>
            </a:r>
            <a:r>
              <a:rPr lang="en-US" sz="1600" dirty="0" err="1"/>
              <a:t>boolean</a:t>
            </a:r>
            <a:r>
              <a:rPr lang="en-US" sz="1600" dirty="0"/>
              <a:t>/logical masking, because you are creating a vector of </a:t>
            </a:r>
            <a:r>
              <a:rPr lang="en-US" sz="1600" dirty="0" err="1"/>
              <a:t>logicals</a:t>
            </a:r>
            <a:r>
              <a:rPr lang="en-US" sz="1600" dirty="0"/>
              <a:t> to filter out results you want.</a:t>
            </a:r>
          </a:p>
          <a:p>
            <a:endParaRPr lang="en-US" sz="2000" dirty="0"/>
          </a:p>
          <a:p>
            <a:endParaRPr lang="en-IN" sz="2000" dirty="0"/>
          </a:p>
          <a:p>
            <a:pPr>
              <a:buNone/>
            </a:pPr>
            <a:r>
              <a:rPr lang="en-US" sz="2000" b="1" dirty="0"/>
              <a:t>    </a:t>
            </a:r>
            <a:endParaRPr lang="en-US" sz="2000" dirty="0"/>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a:t>R Basics Exercise</a:t>
            </a:r>
          </a:p>
        </p:txBody>
      </p:sp>
    </p:spTree>
    <p:extLst>
      <p:ext uri="{BB962C8B-B14F-4D97-AF65-F5344CB8AC3E}">
        <p14:creationId xmlns:p14="http://schemas.microsoft.com/office/powerpoint/2010/main" val="1670277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R Matrices</a:t>
            </a:r>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a:t>We've learned about vectors which allow us to store indexed elements. A matrix will allow us to have a 2-dimensional data structure which contains elements consisting of the same data type.</a:t>
            </a:r>
          </a:p>
          <a:p>
            <a:r>
              <a:rPr lang="en-US" sz="2000" dirty="0"/>
              <a:t>Before we talk about the Matrix, we should show a quick tip for quickly creating sequential numeric vectors, you can use the colon notation from slicing to create sequential vectors:</a:t>
            </a:r>
          </a:p>
          <a:p>
            <a:endParaRPr lang="en-IN" sz="2000" dirty="0"/>
          </a:p>
          <a:p>
            <a:endParaRPr lang="en-IN" sz="2000" dirty="0"/>
          </a:p>
        </p:txBody>
      </p:sp>
      <p:pic>
        <p:nvPicPr>
          <p:cNvPr id="46081" name="Picture 1"/>
          <p:cNvPicPr>
            <a:picLocks noChangeAspect="1" noChangeArrowheads="1"/>
          </p:cNvPicPr>
          <p:nvPr/>
        </p:nvPicPr>
        <p:blipFill>
          <a:blip r:embed="rId2"/>
          <a:srcRect/>
          <a:stretch>
            <a:fillRect/>
          </a:stretch>
        </p:blipFill>
        <p:spPr bwMode="auto">
          <a:xfrm>
            <a:off x="2536033" y="2993232"/>
            <a:ext cx="3343275" cy="1685925"/>
          </a:xfrm>
          <a:prstGeom prst="rect">
            <a:avLst/>
          </a:prstGeom>
          <a:noFill/>
          <a:ln w="9525">
            <a:noFill/>
            <a:miter lim="800000"/>
            <a:headEnd/>
            <a:tailEnd/>
          </a:ln>
          <a:effectLst/>
        </p:spPr>
      </p:pic>
    </p:spTree>
    <p:extLst>
      <p:ext uri="{BB962C8B-B14F-4D97-AF65-F5344CB8AC3E}">
        <p14:creationId xmlns:p14="http://schemas.microsoft.com/office/powerpoint/2010/main" val="1670277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Creating a Matrix</a:t>
            </a:r>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a:t>To create a matrix in R, you use the </a:t>
            </a:r>
            <a:r>
              <a:rPr lang="en-US" sz="2000" b="1" dirty="0"/>
              <a:t>matrix()</a:t>
            </a:r>
            <a:r>
              <a:rPr lang="en-US" sz="2000" dirty="0"/>
              <a:t> function. We can pass in a vector into the matrix.</a:t>
            </a:r>
          </a:p>
          <a:p>
            <a:r>
              <a:rPr lang="en-US" sz="2000" b="1" dirty="0"/>
              <a:t>Creating Matrices from Vectors</a:t>
            </a:r>
          </a:p>
          <a:p>
            <a:pPr lvl="1"/>
            <a:r>
              <a:rPr lang="en-US" sz="1600" dirty="0"/>
              <a:t>We can combine vectors to later input them into a matrix.</a:t>
            </a:r>
          </a:p>
          <a:p>
            <a:r>
              <a:rPr lang="en-US" sz="2000" b="1" dirty="0"/>
              <a:t>Naming Matrices</a:t>
            </a:r>
          </a:p>
          <a:p>
            <a:pPr lvl="1"/>
            <a:r>
              <a:rPr lang="en-US" sz="1600" dirty="0"/>
              <a:t>It would be nice to name the rows and columns for reference. We can do this similarly to the </a:t>
            </a:r>
            <a:r>
              <a:rPr lang="en-US" sz="1600" b="1" dirty="0"/>
              <a:t>names()</a:t>
            </a:r>
            <a:r>
              <a:rPr lang="en-US" sz="1600" dirty="0"/>
              <a:t> function for vectors, but in this case we define </a:t>
            </a:r>
            <a:r>
              <a:rPr lang="en-US" sz="1600" b="1" dirty="0" err="1"/>
              <a:t>colnames</a:t>
            </a:r>
            <a:r>
              <a:rPr lang="en-US" sz="1600" b="1" dirty="0"/>
              <a:t>()</a:t>
            </a:r>
            <a:r>
              <a:rPr lang="en-US" sz="1600" dirty="0"/>
              <a:t> and </a:t>
            </a:r>
            <a:r>
              <a:rPr lang="en-US" sz="1600" b="1" dirty="0" err="1"/>
              <a:t>rownames</a:t>
            </a:r>
            <a:r>
              <a:rPr lang="en-US" sz="1600" b="1" dirty="0"/>
              <a:t>()</a:t>
            </a:r>
            <a:r>
              <a:rPr lang="en-US" sz="1600" dirty="0"/>
              <a:t>.</a:t>
            </a:r>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Matrix Arithmetic</a:t>
            </a:r>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a:t>We can perform element by element mathematical operations on a matrix with a scalar (single number) just like we could with vectors. </a:t>
            </a:r>
          </a:p>
          <a:p>
            <a:r>
              <a:rPr lang="en-US" sz="2000" b="1" dirty="0"/>
              <a:t>Comparison operators with matrices</a:t>
            </a:r>
          </a:p>
          <a:p>
            <a:pPr lvl="1"/>
            <a:r>
              <a:rPr lang="en-US" sz="1600" dirty="0"/>
              <a:t>We can similarly perform comparison operations across an entire matrix to return a matrix of </a:t>
            </a:r>
            <a:r>
              <a:rPr lang="en-US" sz="1600" dirty="0" err="1"/>
              <a:t>logicals</a:t>
            </a:r>
            <a:r>
              <a:rPr lang="en-US" sz="1600" dirty="0"/>
              <a:t>.</a:t>
            </a:r>
          </a:p>
          <a:p>
            <a:r>
              <a:rPr lang="en-US" sz="2000" b="1" dirty="0"/>
              <a:t>Matrix Arithmetic with multiple matrices</a:t>
            </a:r>
          </a:p>
          <a:p>
            <a:pPr lvl="1"/>
            <a:r>
              <a:rPr lang="en-US" sz="1600" dirty="0"/>
              <a:t>We can use multiple matrices with arithmetic as well.</a:t>
            </a:r>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Matrix Operations</a:t>
            </a:r>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a:t>Now that we've learned how to create a matrix, let's learn how to use functions and perform operations on it!</a:t>
            </a:r>
          </a:p>
          <a:p>
            <a:r>
              <a:rPr lang="en-US" sz="2000" b="1" dirty="0"/>
              <a:t>Run the following code to create the </a:t>
            </a:r>
            <a:r>
              <a:rPr lang="en-US" sz="2000" b="1" dirty="0" err="1"/>
              <a:t>stock.matrix</a:t>
            </a:r>
            <a:endParaRPr lang="en-US" sz="2000" dirty="0"/>
          </a:p>
          <a:p>
            <a:endParaRPr lang="en-IN" sz="2000" dirty="0"/>
          </a:p>
          <a:p>
            <a:endParaRPr lang="en-IN" sz="2000" dirty="0"/>
          </a:p>
        </p:txBody>
      </p:sp>
      <p:pic>
        <p:nvPicPr>
          <p:cNvPr id="67586" name="Picture 2"/>
          <p:cNvPicPr>
            <a:picLocks noChangeAspect="1" noChangeArrowheads="1"/>
          </p:cNvPicPr>
          <p:nvPr/>
        </p:nvPicPr>
        <p:blipFill>
          <a:blip r:embed="rId2"/>
          <a:srcRect/>
          <a:stretch>
            <a:fillRect/>
          </a:stretch>
        </p:blipFill>
        <p:spPr bwMode="auto">
          <a:xfrm>
            <a:off x="962025" y="2114550"/>
            <a:ext cx="4362450" cy="2828925"/>
          </a:xfrm>
          <a:prstGeom prst="rect">
            <a:avLst/>
          </a:prstGeom>
          <a:noFill/>
          <a:ln w="9525">
            <a:noFill/>
            <a:miter lim="800000"/>
            <a:headEnd/>
            <a:tailEnd/>
          </a:ln>
          <a:effectLst/>
        </p:spPr>
      </p:pic>
      <p:pic>
        <p:nvPicPr>
          <p:cNvPr id="67587" name="Picture 3"/>
          <p:cNvPicPr>
            <a:picLocks noChangeAspect="1" noChangeArrowheads="1"/>
          </p:cNvPicPr>
          <p:nvPr/>
        </p:nvPicPr>
        <p:blipFill>
          <a:blip r:embed="rId3"/>
          <a:srcRect/>
          <a:stretch>
            <a:fillRect/>
          </a:stretch>
        </p:blipFill>
        <p:spPr bwMode="auto">
          <a:xfrm>
            <a:off x="5586412" y="2945607"/>
            <a:ext cx="3028950" cy="952500"/>
          </a:xfrm>
          <a:prstGeom prst="rect">
            <a:avLst/>
          </a:prstGeom>
          <a:noFill/>
          <a:ln w="9525">
            <a:noFill/>
            <a:miter lim="800000"/>
            <a:headEnd/>
            <a:tailEnd/>
          </a:ln>
          <a:effectLst/>
        </p:spPr>
      </p:pic>
    </p:spTree>
    <p:extLst>
      <p:ext uri="{BB962C8B-B14F-4D97-AF65-F5344CB8AC3E}">
        <p14:creationId xmlns:p14="http://schemas.microsoft.com/office/powerpoint/2010/main" val="1670277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Matrix Operations</a:t>
            </a:r>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a:t>We can perform functions across the columns and rows, such as </a:t>
            </a:r>
          </a:p>
          <a:p>
            <a:pPr lvl="1"/>
            <a:r>
              <a:rPr lang="en-US" sz="1600" dirty="0" err="1"/>
              <a:t>colSums</a:t>
            </a:r>
            <a:r>
              <a:rPr lang="en-US" sz="1600" dirty="0"/>
              <a:t>()</a:t>
            </a:r>
          </a:p>
          <a:p>
            <a:pPr lvl="1"/>
            <a:r>
              <a:rPr lang="en-US" sz="1600" dirty="0" err="1"/>
              <a:t>rowSums</a:t>
            </a:r>
            <a:r>
              <a:rPr lang="en-US" sz="1600" dirty="0"/>
              <a:t>()</a:t>
            </a:r>
          </a:p>
          <a:p>
            <a:pPr lvl="1"/>
            <a:r>
              <a:rPr lang="en-US" sz="1600" dirty="0" err="1"/>
              <a:t>rowMeans</a:t>
            </a:r>
            <a:r>
              <a:rPr lang="en-US" sz="1600" dirty="0"/>
              <a:t>()</a:t>
            </a:r>
          </a:p>
          <a:p>
            <a:r>
              <a:rPr lang="en-US" sz="2000" b="1" dirty="0"/>
              <a:t>Binding columns and rows</a:t>
            </a:r>
          </a:p>
          <a:p>
            <a:pPr lvl="1"/>
            <a:r>
              <a:rPr lang="en-US" sz="1600" dirty="0"/>
              <a:t>Let's go ahead and see how we can add columns and rows to a matrix, we can use the </a:t>
            </a:r>
            <a:r>
              <a:rPr lang="en-US" sz="1600" b="1" dirty="0" err="1"/>
              <a:t>cbind</a:t>
            </a:r>
            <a:r>
              <a:rPr lang="en-US" sz="1600" b="1" dirty="0"/>
              <a:t>()</a:t>
            </a:r>
            <a:r>
              <a:rPr lang="en-US" sz="1600" dirty="0"/>
              <a:t> to bind a new column, and </a:t>
            </a:r>
            <a:r>
              <a:rPr lang="en-US" sz="1600" b="1" dirty="0" err="1"/>
              <a:t>rbind</a:t>
            </a:r>
            <a:r>
              <a:rPr lang="en-US" sz="1600" b="1" dirty="0"/>
              <a:t>()</a:t>
            </a:r>
            <a:r>
              <a:rPr lang="en-US" sz="1600" dirty="0"/>
              <a:t> to bind a new row. </a:t>
            </a:r>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Matrix Selection &amp; Indexing</a:t>
            </a:r>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a:t>Just like with vectors, we use the square bracket notation to select elements from a matrix. Since we have two dimensions to work with, we'll use a comma to separate our indexing for each dimension.</a:t>
            </a:r>
          </a:p>
          <a:p>
            <a:r>
              <a:rPr lang="en-US" sz="2000" dirty="0"/>
              <a:t>So the syntax is then:</a:t>
            </a:r>
          </a:p>
          <a:p>
            <a:pPr lvl="1"/>
            <a:r>
              <a:rPr lang="en-US" sz="1600" b="1" dirty="0" err="1"/>
              <a:t>example.matrix</a:t>
            </a:r>
            <a:r>
              <a:rPr lang="en-US" sz="1600" b="1" dirty="0"/>
              <a:t>[</a:t>
            </a:r>
            <a:r>
              <a:rPr lang="en-US" sz="1600" b="1" i="1" dirty="0" err="1"/>
              <a:t>rows</a:t>
            </a:r>
            <a:r>
              <a:rPr lang="en-US" sz="1600" b="1" dirty="0" err="1"/>
              <a:t>,</a:t>
            </a:r>
            <a:r>
              <a:rPr lang="en-US" sz="1600" b="1" i="1" dirty="0" err="1"/>
              <a:t>columns</a:t>
            </a:r>
            <a:r>
              <a:rPr lang="en-US" sz="1600" b="1" dirty="0"/>
              <a:t>]</a:t>
            </a:r>
            <a:endParaRPr lang="en-US" sz="1600" dirty="0"/>
          </a:p>
          <a:p>
            <a:pPr lvl="1"/>
            <a:r>
              <a:rPr lang="en-US" sz="1600" dirty="0"/>
              <a:t>where the index notation (e.g. 1:5) is put in place of the </a:t>
            </a:r>
            <a:r>
              <a:rPr lang="en-US" sz="1600" i="1" dirty="0"/>
              <a:t>rows</a:t>
            </a:r>
            <a:r>
              <a:rPr lang="en-US" sz="1600" dirty="0"/>
              <a:t> or </a:t>
            </a:r>
            <a:r>
              <a:rPr lang="en-US" sz="1600" i="1" dirty="0"/>
              <a:t>columns</a:t>
            </a:r>
            <a:r>
              <a:rPr lang="en-US" sz="1600" dirty="0"/>
              <a:t>. </a:t>
            </a:r>
          </a:p>
          <a:p>
            <a:pPr lvl="1"/>
            <a:r>
              <a:rPr lang="en-US" sz="1600" dirty="0"/>
              <a:t>If either </a:t>
            </a:r>
            <a:r>
              <a:rPr lang="en-US" sz="1600" i="1" dirty="0"/>
              <a:t>rows</a:t>
            </a:r>
            <a:r>
              <a:rPr lang="en-US" sz="1600" dirty="0"/>
              <a:t> or </a:t>
            </a:r>
            <a:r>
              <a:rPr lang="en-US" sz="1600" i="1" dirty="0"/>
              <a:t>columns</a:t>
            </a:r>
            <a:r>
              <a:rPr lang="en-US" sz="1600" dirty="0"/>
              <a:t> is left blank, then we are selecting all the rows and columns.</a:t>
            </a:r>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Hello and Welcome</a:t>
            </a:r>
          </a:p>
        </p:txBody>
      </p:sp>
      <p:sp>
        <p:nvSpPr>
          <p:cNvPr id="10" name="Content Placeholder 1"/>
          <p:cNvSpPr>
            <a:spLocks noGrp="1"/>
          </p:cNvSpPr>
          <p:nvPr>
            <p:ph idx="4294967295"/>
          </p:nvPr>
        </p:nvSpPr>
        <p:spPr>
          <a:xfrm>
            <a:off x="603117" y="972767"/>
            <a:ext cx="7297872" cy="2677689"/>
          </a:xfrm>
          <a:prstGeom prst="rect">
            <a:avLst/>
          </a:prstGeom>
        </p:spPr>
        <p:txBody>
          <a:bodyPr/>
          <a:lstStyle/>
          <a:p>
            <a:r>
              <a:rPr lang="en-US" sz="2000" dirty="0"/>
              <a:t>My name is Rajeev </a:t>
            </a:r>
            <a:r>
              <a:rPr lang="en-US" sz="2000" dirty="0" err="1"/>
              <a:t>Agrawal</a:t>
            </a:r>
            <a:r>
              <a:rPr lang="en-US" sz="2000" dirty="0"/>
              <a:t>. </a:t>
            </a:r>
          </a:p>
          <a:p>
            <a:r>
              <a:rPr lang="en-US" sz="2000" dirty="0"/>
              <a:t>I am super excited to teach you all you need to know about data science and machine learning.</a:t>
            </a:r>
          </a:p>
          <a:p>
            <a:r>
              <a:rPr lang="en-US" sz="2000" i="1" dirty="0"/>
              <a:t>Forbes </a:t>
            </a:r>
            <a:r>
              <a:rPr lang="en-US" sz="2000" dirty="0"/>
              <a:t>and </a:t>
            </a:r>
            <a:r>
              <a:rPr lang="en-US" sz="2000" i="1" dirty="0" err="1"/>
              <a:t>Glassdoor</a:t>
            </a:r>
            <a:r>
              <a:rPr lang="en-US" sz="2000" dirty="0"/>
              <a:t> ranked Data Scientist as the </a:t>
            </a:r>
            <a:r>
              <a:rPr lang="en-US" sz="2000" b="1" dirty="0"/>
              <a:t>number one job in America</a:t>
            </a:r>
            <a:endParaRPr lang="en-US" sz="2000" dirty="0"/>
          </a:p>
          <a:p>
            <a:pPr lvl="1"/>
            <a:r>
              <a:rPr lang="en-US" sz="1600" dirty="0"/>
              <a:t>due to not only the incredible salaries (</a:t>
            </a:r>
            <a:r>
              <a:rPr lang="en-US" sz="1600" b="1" dirty="0">
                <a:solidFill>
                  <a:srgbClr val="F26522"/>
                </a:solidFill>
              </a:rPr>
              <a:t>median</a:t>
            </a:r>
            <a:r>
              <a:rPr lang="en-US" sz="1600" dirty="0"/>
              <a:t> base salary of $120,931) for data science positions </a:t>
            </a:r>
          </a:p>
          <a:p>
            <a:pPr lvl="1"/>
            <a:r>
              <a:rPr lang="en-US" sz="1600" dirty="0"/>
              <a:t>but also the chance to solve some of the world's most interesting problems.</a:t>
            </a:r>
          </a:p>
          <a:p>
            <a:endParaRPr lang="en-US" sz="2000" dirty="0"/>
          </a:p>
        </p:txBody>
      </p:sp>
    </p:spTree>
    <p:extLst>
      <p:ext uri="{BB962C8B-B14F-4D97-AF65-F5344CB8AC3E}">
        <p14:creationId xmlns:p14="http://schemas.microsoft.com/office/powerpoint/2010/main" val="167027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20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2000"/>
                                        <p:tgtEl>
                                          <p:spTgt spid="10">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2000"/>
                                        <p:tgtEl>
                                          <p:spTgt spid="10">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20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a:t>R Matrix Exercise</a:t>
            </a:r>
          </a:p>
        </p:txBody>
      </p:sp>
    </p:spTree>
    <p:extLst>
      <p:ext uri="{BB962C8B-B14F-4D97-AF65-F5344CB8AC3E}">
        <p14:creationId xmlns:p14="http://schemas.microsoft.com/office/powerpoint/2010/main" val="1670277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Data Frame Basics</a:t>
            </a:r>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a:t>We've learned about vectors and their two-dimensional counterpart, matrices. Now we will learn about Data frames, one of the main tools for data analysis with R! </a:t>
            </a:r>
          </a:p>
          <a:p>
            <a:r>
              <a:rPr lang="en-US" sz="2000" dirty="0"/>
              <a:t>Matrix inputs were limited because all the data inside of the matrix had to be of the same data type (</a:t>
            </a:r>
            <a:r>
              <a:rPr lang="en-US" sz="2000" dirty="0" err="1"/>
              <a:t>numerics</a:t>
            </a:r>
            <a:r>
              <a:rPr lang="en-US" sz="2000" dirty="0"/>
              <a:t>, </a:t>
            </a:r>
            <a:r>
              <a:rPr lang="en-US" sz="2000" dirty="0" err="1"/>
              <a:t>logicals</a:t>
            </a:r>
            <a:r>
              <a:rPr lang="en-US" sz="2000" dirty="0"/>
              <a:t>, etc). With Data frames we will be able to organize and mix data types to create a very powerful data structure tool!</a:t>
            </a:r>
          </a:p>
          <a:p>
            <a:r>
              <a:rPr lang="en-US" sz="2000" dirty="0"/>
              <a:t>R actually has built in Data frames for quick reference to play around with!</a:t>
            </a:r>
          </a:p>
          <a:p>
            <a:pPr lvl="1"/>
            <a:r>
              <a:rPr lang="en-US" sz="1600" dirty="0"/>
              <a:t>Check out the following Data frames that are built-in!</a:t>
            </a:r>
          </a:p>
          <a:p>
            <a:pPr lvl="1"/>
            <a:endParaRPr lang="en-US" sz="1600" dirty="0"/>
          </a:p>
          <a:p>
            <a:pPr lvl="1"/>
            <a:endParaRPr lang="en-US" sz="1600" dirty="0"/>
          </a:p>
          <a:p>
            <a:pPr lvl="1"/>
            <a:endParaRPr lang="en-US" sz="1600" dirty="0"/>
          </a:p>
          <a:p>
            <a:pPr lvl="1"/>
            <a:r>
              <a:rPr lang="en-US" sz="1600" dirty="0"/>
              <a:t>To get a list of all available built-in </a:t>
            </a:r>
            <a:r>
              <a:rPr lang="en-US" sz="1600" dirty="0" err="1"/>
              <a:t>dataFrames</a:t>
            </a:r>
            <a:r>
              <a:rPr lang="en-US" sz="1600" dirty="0"/>
              <a:t>, use </a:t>
            </a:r>
            <a:r>
              <a:rPr lang="en-US" sz="1600" b="1" dirty="0"/>
              <a:t>data()</a:t>
            </a:r>
            <a:endParaRPr lang="en-US" sz="1600" dirty="0"/>
          </a:p>
          <a:p>
            <a:endParaRPr lang="en-IN" sz="2000" dirty="0"/>
          </a:p>
          <a:p>
            <a:endParaRPr lang="en-IN" sz="2000" dirty="0"/>
          </a:p>
        </p:txBody>
      </p:sp>
      <p:pic>
        <p:nvPicPr>
          <p:cNvPr id="68610" name="Picture 2"/>
          <p:cNvPicPr>
            <a:picLocks noChangeAspect="1" noChangeArrowheads="1"/>
          </p:cNvPicPr>
          <p:nvPr/>
        </p:nvPicPr>
        <p:blipFill>
          <a:blip r:embed="rId2"/>
          <a:srcRect/>
          <a:stretch>
            <a:fillRect/>
          </a:stretch>
        </p:blipFill>
        <p:spPr bwMode="auto">
          <a:xfrm>
            <a:off x="1195388" y="3924299"/>
            <a:ext cx="4953000" cy="523875"/>
          </a:xfrm>
          <a:prstGeom prst="rect">
            <a:avLst/>
          </a:prstGeom>
          <a:noFill/>
          <a:ln w="9525">
            <a:noFill/>
            <a:miter lim="800000"/>
            <a:headEnd/>
            <a:tailEnd/>
          </a:ln>
          <a:effectLst/>
        </p:spPr>
      </p:pic>
      <p:pic>
        <p:nvPicPr>
          <p:cNvPr id="68611" name="Picture 3"/>
          <p:cNvPicPr>
            <a:picLocks noChangeAspect="1" noChangeArrowheads="1"/>
          </p:cNvPicPr>
          <p:nvPr/>
        </p:nvPicPr>
        <p:blipFill>
          <a:blip r:embed="rId3"/>
          <a:srcRect/>
          <a:stretch>
            <a:fillRect/>
          </a:stretch>
        </p:blipFill>
        <p:spPr bwMode="auto">
          <a:xfrm>
            <a:off x="4002882" y="3938589"/>
            <a:ext cx="4924425" cy="523875"/>
          </a:xfrm>
          <a:prstGeom prst="rect">
            <a:avLst/>
          </a:prstGeom>
          <a:noFill/>
          <a:ln w="9525">
            <a:noFill/>
            <a:miter lim="800000"/>
            <a:headEnd/>
            <a:tailEnd/>
          </a:ln>
          <a:effectLst/>
        </p:spPr>
      </p:pic>
    </p:spTree>
    <p:extLst>
      <p:ext uri="{BB962C8B-B14F-4D97-AF65-F5344CB8AC3E}">
        <p14:creationId xmlns:p14="http://schemas.microsoft.com/office/powerpoint/2010/main" val="1670277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Working with Data Frames</a:t>
            </a:r>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a:t>You'll notice the states Data frame was really big, we can use the </a:t>
            </a:r>
            <a:r>
              <a:rPr lang="en-US" sz="2000" b="1" dirty="0"/>
              <a:t>head()</a:t>
            </a:r>
            <a:r>
              <a:rPr lang="en-US" sz="2000" dirty="0"/>
              <a:t> and </a:t>
            </a:r>
            <a:r>
              <a:rPr lang="en-US" sz="2000" b="1" dirty="0"/>
              <a:t>tail()</a:t>
            </a:r>
            <a:r>
              <a:rPr lang="en-US" sz="2000" dirty="0"/>
              <a:t> functions to view the first and last 6 rows respectively. </a:t>
            </a:r>
          </a:p>
          <a:p>
            <a:r>
              <a:rPr lang="en-US" sz="2000" b="1" dirty="0"/>
              <a:t>Overview of information</a:t>
            </a:r>
          </a:p>
          <a:p>
            <a:pPr lvl="1"/>
            <a:r>
              <a:rPr lang="en-US" sz="1600" dirty="0"/>
              <a:t>We can use the </a:t>
            </a:r>
            <a:r>
              <a:rPr lang="en-US" sz="1600" b="1" dirty="0" err="1"/>
              <a:t>str</a:t>
            </a:r>
            <a:r>
              <a:rPr lang="en-US" sz="1600" b="1" dirty="0"/>
              <a:t>()</a:t>
            </a:r>
            <a:r>
              <a:rPr lang="en-US" sz="1600" dirty="0"/>
              <a:t> to get the structure of a data frame, which gives information on the structure of the data frame and the data it contains, such as variable names and data types. </a:t>
            </a:r>
          </a:p>
          <a:p>
            <a:pPr lvl="1"/>
            <a:r>
              <a:rPr lang="en-US" sz="1600" dirty="0"/>
              <a:t>We can use </a:t>
            </a:r>
            <a:r>
              <a:rPr lang="en-US" sz="1600" b="1" dirty="0"/>
              <a:t>summary()</a:t>
            </a:r>
            <a:r>
              <a:rPr lang="en-US" sz="1600" dirty="0"/>
              <a:t> to get a quick statistical summary of all the columns of a data frame, depending on the data, this may or may not be useful!</a:t>
            </a:r>
          </a:p>
          <a:p>
            <a:r>
              <a:rPr lang="en-US" sz="2000" b="1" dirty="0"/>
              <a:t>Creating Data frames</a:t>
            </a:r>
          </a:p>
          <a:p>
            <a:pPr lvl="1"/>
            <a:r>
              <a:rPr lang="en-US" sz="1600" dirty="0"/>
              <a:t>We can create data frames using the </a:t>
            </a:r>
            <a:r>
              <a:rPr lang="en-US" sz="1600" b="1" dirty="0" err="1"/>
              <a:t>data.frame</a:t>
            </a:r>
            <a:r>
              <a:rPr lang="en-US" sz="1600" b="1" dirty="0"/>
              <a:t>()</a:t>
            </a:r>
            <a:r>
              <a:rPr lang="en-US" sz="1600" dirty="0"/>
              <a:t> function and pass vectors as arguments, which will then convert the vectors into columns of the data frame.</a:t>
            </a:r>
          </a:p>
          <a:p>
            <a:endParaRPr lang="en-US" sz="2000" dirty="0"/>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sz="3400" dirty="0"/>
              <a:t>Data Frame Selection &amp; Indexing</a:t>
            </a:r>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a:t>We can use the same bracket notation we used for matrices:</a:t>
            </a:r>
          </a:p>
          <a:p>
            <a:pPr lvl="1"/>
            <a:r>
              <a:rPr lang="en-US" sz="1600" b="1" dirty="0" err="1"/>
              <a:t>df</a:t>
            </a:r>
            <a:r>
              <a:rPr lang="en-US" sz="1600" b="1" dirty="0"/>
              <a:t>[</a:t>
            </a:r>
            <a:r>
              <a:rPr lang="en-US" sz="1600" b="1" dirty="0" err="1"/>
              <a:t>rows,columns</a:t>
            </a:r>
            <a:r>
              <a:rPr lang="en-US" sz="1600" b="1" dirty="0"/>
              <a:t>]</a:t>
            </a:r>
            <a:endParaRPr lang="en-US" sz="1600" dirty="0"/>
          </a:p>
          <a:p>
            <a:r>
              <a:rPr lang="en-US" sz="2000" b="1" dirty="0"/>
              <a:t>Selecting using column names</a:t>
            </a:r>
          </a:p>
          <a:p>
            <a:pPr lvl="1"/>
            <a:r>
              <a:rPr lang="en-US" sz="1600" dirty="0"/>
              <a:t>Here is where data frames become very powerful, we can use column names to select data for the columns instead of having to remember numbers.</a:t>
            </a:r>
          </a:p>
          <a:p>
            <a:pPr lvl="1"/>
            <a:r>
              <a:rPr lang="en-US" sz="1600" dirty="0"/>
              <a:t>If you want all the values of a particular column you can use the dollar sign directly after the </a:t>
            </a:r>
            <a:r>
              <a:rPr lang="en-US" sz="1600" dirty="0" err="1"/>
              <a:t>dataframe</a:t>
            </a:r>
            <a:r>
              <a:rPr lang="en-US" sz="1600" dirty="0"/>
              <a:t>: </a:t>
            </a:r>
            <a:r>
              <a:rPr lang="en-US" sz="1600" b="1" dirty="0" err="1"/>
              <a:t>df.name$column.name</a:t>
            </a:r>
            <a:endParaRPr lang="en-US" sz="1600" b="1" dirty="0"/>
          </a:p>
          <a:p>
            <a:pPr lvl="1"/>
            <a:r>
              <a:rPr lang="en-US" sz="1600" dirty="0"/>
              <a:t>You can also use bracket notation to return a data frame format of the same information.</a:t>
            </a:r>
          </a:p>
          <a:p>
            <a:r>
              <a:rPr lang="en-US" sz="2000" b="1" dirty="0"/>
              <a:t>Filtering with a subset condition</a:t>
            </a:r>
          </a:p>
          <a:p>
            <a:pPr lvl="1"/>
            <a:r>
              <a:rPr lang="en-US" sz="1600" dirty="0"/>
              <a:t>We can use the </a:t>
            </a:r>
            <a:r>
              <a:rPr lang="en-US" sz="1600" b="1" dirty="0"/>
              <a:t>subset()</a:t>
            </a:r>
            <a:r>
              <a:rPr lang="en-US" sz="1600" dirty="0"/>
              <a:t> function to grab a subset of values from our data frame based off some condition. </a:t>
            </a:r>
          </a:p>
          <a:p>
            <a:endParaRPr lang="en-US" sz="2000" b="1" dirty="0"/>
          </a:p>
          <a:p>
            <a:endParaRPr lang="en-US" sz="1600" dirty="0"/>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sz="3400" dirty="0"/>
              <a:t>Data Frame Selection &amp; Indexing</a:t>
            </a:r>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b="1" dirty="0"/>
              <a:t>Ordering a Data frame</a:t>
            </a:r>
          </a:p>
          <a:p>
            <a:pPr lvl="1"/>
            <a:r>
              <a:rPr lang="en-US" sz="1600" dirty="0"/>
              <a:t>We can sort the order of our data frame by using the </a:t>
            </a:r>
            <a:r>
              <a:rPr lang="en-US" sz="1600" b="1" dirty="0"/>
              <a:t>order()</a:t>
            </a:r>
            <a:r>
              <a:rPr lang="en-US" sz="1600" dirty="0"/>
              <a:t> function. You pass in the column you want to sort by into the </a:t>
            </a:r>
            <a:r>
              <a:rPr lang="en-US" sz="1600" b="1" dirty="0"/>
              <a:t>order()</a:t>
            </a:r>
            <a:r>
              <a:rPr lang="en-US" sz="1600" dirty="0"/>
              <a:t> function, then you use that vector to select from the data frame.</a:t>
            </a:r>
          </a:p>
          <a:p>
            <a:pPr lvl="1"/>
            <a:r>
              <a:rPr lang="en-US" sz="1600" dirty="0"/>
              <a:t>We can pass a negative sign to do descending order.</a:t>
            </a:r>
          </a:p>
          <a:p>
            <a:pPr lvl="1"/>
            <a:r>
              <a:rPr lang="en-US" sz="1600" dirty="0"/>
              <a:t>We could also use the other column selection method we learned earlier using the $ sign.</a:t>
            </a:r>
          </a:p>
          <a:p>
            <a:endParaRPr lang="en-US" sz="2000" b="1" dirty="0"/>
          </a:p>
          <a:p>
            <a:endParaRPr lang="en-US" sz="1600" dirty="0"/>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a:t>Data Frame Operations</a:t>
            </a:r>
          </a:p>
        </p:txBody>
      </p:sp>
      <p:sp>
        <p:nvSpPr>
          <p:cNvPr id="10" name="Content Placeholder 1"/>
          <p:cNvSpPr>
            <a:spLocks noGrp="1"/>
          </p:cNvSpPr>
          <p:nvPr>
            <p:ph idx="4294967295"/>
          </p:nvPr>
        </p:nvSpPr>
        <p:spPr>
          <a:xfrm>
            <a:off x="603116" y="972766"/>
            <a:ext cx="8103139" cy="4170734"/>
          </a:xfrm>
          <a:prstGeom prst="rect">
            <a:avLst/>
          </a:prstGeom>
        </p:spPr>
        <p:txBody>
          <a:bodyPr/>
          <a:lstStyle/>
          <a:p>
            <a:r>
              <a:rPr lang="en-US" sz="2000" dirty="0"/>
              <a:t>Data frames are the workhorse of R, so we will basically be creating a "cheat sheet" of common operations used with data frames and R. </a:t>
            </a:r>
          </a:p>
          <a:p>
            <a:r>
              <a:rPr lang="en-US" sz="2000" dirty="0"/>
              <a:t>We're going to do an overview of the following common operations:</a:t>
            </a:r>
          </a:p>
          <a:p>
            <a:pPr lvl="1"/>
            <a:r>
              <a:rPr lang="en-US" sz="1600" dirty="0"/>
              <a:t>Creating Data Frames</a:t>
            </a:r>
          </a:p>
          <a:p>
            <a:pPr lvl="1"/>
            <a:r>
              <a:rPr lang="en-US" sz="1600" dirty="0"/>
              <a:t>Importing and Exporting Data</a:t>
            </a:r>
          </a:p>
          <a:p>
            <a:pPr lvl="1"/>
            <a:r>
              <a:rPr lang="en-US" sz="1600" dirty="0"/>
              <a:t>Getting Information about Data Frame</a:t>
            </a:r>
          </a:p>
          <a:p>
            <a:pPr lvl="1"/>
            <a:r>
              <a:rPr lang="en-US" sz="1600" dirty="0"/>
              <a:t>Referencing Cells</a:t>
            </a:r>
          </a:p>
          <a:p>
            <a:pPr lvl="1"/>
            <a:r>
              <a:rPr lang="en-US" sz="1600" dirty="0"/>
              <a:t>Referencing Rows and Columns</a:t>
            </a:r>
          </a:p>
          <a:p>
            <a:pPr lvl="1"/>
            <a:r>
              <a:rPr lang="en-US" sz="1600" dirty="0"/>
              <a:t>Adding Rows and Columns</a:t>
            </a:r>
          </a:p>
          <a:p>
            <a:pPr lvl="1"/>
            <a:r>
              <a:rPr lang="en-US" sz="1600" dirty="0"/>
              <a:t>Setting Column Names</a:t>
            </a:r>
          </a:p>
          <a:p>
            <a:pPr lvl="1"/>
            <a:r>
              <a:rPr lang="en-US" sz="1600" dirty="0"/>
              <a:t>Selecting Multiple Rows</a:t>
            </a:r>
          </a:p>
          <a:p>
            <a:pPr lvl="1"/>
            <a:r>
              <a:rPr lang="en-US" sz="1600" dirty="0"/>
              <a:t>Selecting Multiple Columns</a:t>
            </a:r>
          </a:p>
          <a:p>
            <a:pPr lvl="1"/>
            <a:r>
              <a:rPr lang="en-US" sz="1600" dirty="0"/>
              <a:t>Dealing with Missing Data</a:t>
            </a:r>
          </a:p>
          <a:p>
            <a:endParaRPr lang="en-US" sz="2000" b="1" dirty="0"/>
          </a:p>
          <a:p>
            <a:endParaRPr lang="en-US" sz="1600" dirty="0"/>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a:t>R Data Frame Exercise</a:t>
            </a:r>
          </a:p>
        </p:txBody>
      </p:sp>
    </p:spTree>
    <p:extLst>
      <p:ext uri="{BB962C8B-B14F-4D97-AF65-F5344CB8AC3E}">
        <p14:creationId xmlns:p14="http://schemas.microsoft.com/office/powerpoint/2010/main" val="1670277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6" y="972766"/>
            <a:ext cx="8317148" cy="3764604"/>
          </a:xfrm>
          <a:prstGeom prst="rect">
            <a:avLst/>
          </a:prstGeom>
        </p:spPr>
        <p:txBody>
          <a:bodyPr/>
          <a:lstStyle/>
          <a:p>
            <a:r>
              <a:rPr lang="en-US" sz="2000" b="1" dirty="0"/>
              <a:t>CSV Input and Output</a:t>
            </a:r>
          </a:p>
          <a:p>
            <a:pPr lvl="1"/>
            <a:r>
              <a:rPr lang="en-US" sz="1600" dirty="0"/>
              <a:t>CSV stands for comma separated variable and its one of the most common ways we'll be working with data. </a:t>
            </a:r>
          </a:p>
          <a:p>
            <a:pPr lvl="1"/>
            <a:r>
              <a:rPr lang="en-US" sz="1600" dirty="0"/>
              <a:t>The basic format of a </a:t>
            </a:r>
            <a:r>
              <a:rPr lang="en-US" sz="1600" dirty="0" err="1"/>
              <a:t>csv</a:t>
            </a:r>
            <a:r>
              <a:rPr lang="en-US" sz="1600" dirty="0"/>
              <a:t> file is the first line indicating the column names and the rest of the rows/lines being data points separated by commas. </a:t>
            </a:r>
          </a:p>
          <a:p>
            <a:pPr lvl="1"/>
            <a:r>
              <a:rPr lang="en-US" sz="1600" dirty="0"/>
              <a:t>One of the most basic ways to read in </a:t>
            </a:r>
            <a:r>
              <a:rPr lang="en-US" sz="1600" dirty="0" err="1"/>
              <a:t>csv</a:t>
            </a:r>
            <a:r>
              <a:rPr lang="en-US" sz="1600" dirty="0"/>
              <a:t> files in R is to use </a:t>
            </a:r>
            <a:r>
              <a:rPr lang="en-US" sz="1600" b="1" dirty="0"/>
              <a:t>read.csv()</a:t>
            </a:r>
            <a:r>
              <a:rPr lang="en-US" sz="1600" dirty="0"/>
              <a:t> which is built-in to R. </a:t>
            </a:r>
          </a:p>
          <a:p>
            <a:pPr lvl="1"/>
            <a:r>
              <a:rPr lang="en-US" sz="1600" dirty="0"/>
              <a:t>When using </a:t>
            </a:r>
            <a:r>
              <a:rPr lang="en-US" sz="1600" b="1" dirty="0"/>
              <a:t>read.csv()</a:t>
            </a:r>
            <a:r>
              <a:rPr lang="en-US" sz="1600" dirty="0"/>
              <a:t> you'll need to either pass in the entire path of the file or have the file be in the same directory as your R script. </a:t>
            </a:r>
          </a:p>
        </p:txBody>
      </p:sp>
      <p:sp>
        <p:nvSpPr>
          <p:cNvPr id="3" name="Subtitle 2"/>
          <p:cNvSpPr>
            <a:spLocks noGrp="1"/>
          </p:cNvSpPr>
          <p:nvPr>
            <p:ph type="subTitle" idx="13"/>
          </p:nvPr>
        </p:nvSpPr>
        <p:spPr>
          <a:xfrm>
            <a:off x="-1" y="230980"/>
            <a:ext cx="8786813" cy="540545"/>
          </a:xfrm>
        </p:spPr>
        <p:txBody>
          <a:bodyPr/>
          <a:lstStyle/>
          <a:p>
            <a:r>
              <a:rPr lang="en-US" dirty="0"/>
              <a:t>Data Input and Output with 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6" y="972766"/>
            <a:ext cx="8317148" cy="3764604"/>
          </a:xfrm>
          <a:prstGeom prst="rect">
            <a:avLst/>
          </a:prstGeom>
        </p:spPr>
        <p:txBody>
          <a:bodyPr/>
          <a:lstStyle/>
          <a:p>
            <a:r>
              <a:rPr lang="en-US" sz="2000" b="1" dirty="0"/>
              <a:t>Excel Files with R</a:t>
            </a:r>
          </a:p>
          <a:p>
            <a:pPr lvl="1"/>
            <a:r>
              <a:rPr lang="en-US" sz="1600" dirty="0"/>
              <a:t>R has the ability to read and write to excel, which makes it very convenient to work on the same datasets as business analysts or colleagues who only know excel, meaning they can work with excel and hand you the files, then you work with them in R!</a:t>
            </a:r>
          </a:p>
          <a:p>
            <a:pPr lvl="1"/>
            <a:r>
              <a:rPr lang="en-US" sz="1600" dirty="0"/>
              <a:t>To do this, we need the </a:t>
            </a:r>
            <a:r>
              <a:rPr lang="en-US" sz="1600" u="sng" dirty="0" err="1">
                <a:hlinkClick r:id="rId2"/>
              </a:rPr>
              <a:t>readxl</a:t>
            </a:r>
            <a:r>
              <a:rPr lang="en-US" sz="1600" dirty="0"/>
              <a:t> package for R. Remember you can download it by using: </a:t>
            </a:r>
            <a:r>
              <a:rPr lang="en-US" sz="1600" b="1" dirty="0" err="1"/>
              <a:t>install.packages</a:t>
            </a:r>
            <a:r>
              <a:rPr lang="en-US" sz="1600" b="1" dirty="0"/>
              <a:t>('</a:t>
            </a:r>
            <a:r>
              <a:rPr lang="en-US" sz="1600" b="1" dirty="0" err="1"/>
              <a:t>readxl</a:t>
            </a:r>
            <a:r>
              <a:rPr lang="en-US" sz="1600" b="1" dirty="0"/>
              <a:t>')</a:t>
            </a:r>
            <a:endParaRPr lang="en-US" sz="1600" dirty="0"/>
          </a:p>
          <a:p>
            <a:pPr lvl="1"/>
            <a:r>
              <a:rPr lang="en-US" sz="1600" dirty="0"/>
              <a:t>You may need to specify </a:t>
            </a:r>
            <a:r>
              <a:rPr lang="en-US" sz="1600" b="1" dirty="0"/>
              <a:t>repos="</a:t>
            </a:r>
            <a:r>
              <a:rPr lang="en-US" sz="1600" b="1" u="sng" dirty="0">
                <a:hlinkClick r:id="rId3"/>
              </a:rPr>
              <a:t>http://cran.rstudio.com/</a:t>
            </a:r>
            <a:r>
              <a:rPr lang="en-US" sz="1600" b="1" dirty="0"/>
              <a:t>"</a:t>
            </a:r>
            <a:r>
              <a:rPr lang="en-US" sz="1600" dirty="0"/>
              <a:t> as an argument in the packages call if you get a mirror error.</a:t>
            </a:r>
          </a:p>
          <a:p>
            <a:r>
              <a:rPr lang="en-US" sz="2000" b="1" dirty="0"/>
              <a:t>Writing to Excel</a:t>
            </a:r>
          </a:p>
          <a:p>
            <a:pPr lvl="1"/>
            <a:r>
              <a:rPr lang="en-US" sz="1600" dirty="0"/>
              <a:t>Writing to excel requires the </a:t>
            </a:r>
            <a:r>
              <a:rPr lang="en-US" sz="1600" dirty="0" err="1"/>
              <a:t>xlsx</a:t>
            </a:r>
            <a:r>
              <a:rPr lang="en-US" sz="1600" dirty="0"/>
              <a:t> package.</a:t>
            </a:r>
          </a:p>
          <a:p>
            <a:r>
              <a:rPr lang="en-US" sz="2000" dirty="0"/>
              <a:t>You may need to use </a:t>
            </a:r>
            <a:r>
              <a:rPr lang="en-US" sz="2000" b="1" dirty="0"/>
              <a:t>help()</a:t>
            </a:r>
            <a:r>
              <a:rPr lang="en-US" sz="2000" dirty="0"/>
              <a:t> to find out additional arguments you may need to get exactly what you want.</a:t>
            </a:r>
            <a:endParaRPr lang="en-US" sz="2000" b="1" dirty="0"/>
          </a:p>
        </p:txBody>
      </p:sp>
      <p:sp>
        <p:nvSpPr>
          <p:cNvPr id="3" name="Subtitle 2"/>
          <p:cNvSpPr>
            <a:spLocks noGrp="1"/>
          </p:cNvSpPr>
          <p:nvPr>
            <p:ph type="subTitle" idx="13"/>
          </p:nvPr>
        </p:nvSpPr>
        <p:spPr>
          <a:xfrm>
            <a:off x="-1" y="230980"/>
            <a:ext cx="8786813" cy="540545"/>
          </a:xfrm>
        </p:spPr>
        <p:txBody>
          <a:bodyPr/>
          <a:lstStyle/>
          <a:p>
            <a:r>
              <a:rPr lang="en-US" dirty="0"/>
              <a:t>Data Input and Output with 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6" y="972766"/>
            <a:ext cx="8035046" cy="3884984"/>
          </a:xfrm>
          <a:prstGeom prst="rect">
            <a:avLst/>
          </a:prstGeom>
        </p:spPr>
        <p:txBody>
          <a:bodyPr/>
          <a:lstStyle/>
          <a:p>
            <a:r>
              <a:rPr lang="en-US" sz="2000" dirty="0"/>
              <a:t>Data on the web is growing exponentially. </a:t>
            </a:r>
          </a:p>
          <a:p>
            <a:pPr lvl="1"/>
            <a:r>
              <a:rPr lang="en-US" sz="1600" dirty="0"/>
              <a:t>All of us today use Google as our first source of knowledge – be it about finding reviews about a place to understanding a new term. </a:t>
            </a:r>
          </a:p>
          <a:p>
            <a:r>
              <a:rPr lang="en-US" sz="2000" dirty="0"/>
              <a:t>With the amount of data available over the web, it opens new horizons of possibility for a data scientist. </a:t>
            </a:r>
          </a:p>
          <a:p>
            <a:pPr lvl="1"/>
            <a:r>
              <a:rPr lang="en-US" sz="1600" dirty="0"/>
              <a:t>That is why, </a:t>
            </a:r>
            <a:r>
              <a:rPr lang="en-US" sz="1600" b="1" dirty="0"/>
              <a:t>web scraping </a:t>
            </a:r>
            <a:r>
              <a:rPr lang="en-US" sz="1600" dirty="0"/>
              <a:t>is an important skill for any data scientist. </a:t>
            </a:r>
          </a:p>
          <a:p>
            <a:r>
              <a:rPr lang="en-US" sz="2000" dirty="0"/>
              <a:t>In today’s world, all the data that you need is already available on the internet – the only thing limiting you from using it is the ability to access it. </a:t>
            </a:r>
          </a:p>
          <a:p>
            <a:pPr lvl="1"/>
            <a:r>
              <a:rPr lang="en-US" sz="1600" dirty="0"/>
              <a:t>Most of the data available over the web is not readily available. It is present in an unstructured format (HTML format) and is not downloadable. Therefore, it requires knowledge &amp; expertise to use this data.</a:t>
            </a:r>
          </a:p>
        </p:txBody>
      </p:sp>
      <p:sp>
        <p:nvSpPr>
          <p:cNvPr id="3" name="Subtitle 2"/>
          <p:cNvSpPr>
            <a:spLocks noGrp="1"/>
          </p:cNvSpPr>
          <p:nvPr>
            <p:ph type="subTitle" idx="13"/>
          </p:nvPr>
        </p:nvSpPr>
        <p:spPr/>
        <p:txBody>
          <a:bodyPr/>
          <a:lstStyle/>
          <a:p>
            <a:r>
              <a:rPr lang="en-US" dirty="0"/>
              <a:t>Web Scraping with 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a:t>Outline</a:t>
            </a:r>
          </a:p>
        </p:txBody>
      </p:sp>
      <p:sp>
        <p:nvSpPr>
          <p:cNvPr id="2" name="Content Placeholder 1"/>
          <p:cNvSpPr>
            <a:spLocks noGrp="1"/>
          </p:cNvSpPr>
          <p:nvPr>
            <p:ph idx="4294967295"/>
          </p:nvPr>
        </p:nvSpPr>
        <p:spPr>
          <a:xfrm>
            <a:off x="603115" y="1011677"/>
            <a:ext cx="8219871" cy="4056436"/>
          </a:xfrm>
          <a:prstGeom prst="rect">
            <a:avLst/>
          </a:prstGeom>
        </p:spPr>
        <p:txBody>
          <a:bodyPr/>
          <a:lstStyle/>
          <a:p>
            <a:r>
              <a:rPr lang="en-US" sz="2000" dirty="0"/>
              <a:t>Let's go ahead and take a quick look at the things you'll be learning in this workshop.</a:t>
            </a:r>
          </a:p>
          <a:p>
            <a:r>
              <a:rPr lang="en-US" sz="2000" dirty="0"/>
              <a:t>You'll start off by learning the basics of R programming including working on vectors, matrices and data frames.</a:t>
            </a:r>
          </a:p>
          <a:p>
            <a:r>
              <a:rPr lang="en-US" sz="2000" dirty="0"/>
              <a:t>Then you'll learn how to create amazing data visualizations. </a:t>
            </a:r>
          </a:p>
          <a:p>
            <a:r>
              <a:rPr lang="en-US" sz="2000" dirty="0"/>
              <a:t>Thereafter, you will move onto machine learning.</a:t>
            </a:r>
          </a:p>
          <a:p>
            <a:r>
              <a:rPr lang="en-US" sz="2000" dirty="0"/>
              <a:t>Exercises and projects.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6" y="972766"/>
            <a:ext cx="8035046" cy="3764604"/>
          </a:xfrm>
          <a:prstGeom prst="rect">
            <a:avLst/>
          </a:prstGeom>
        </p:spPr>
        <p:txBody>
          <a:bodyPr/>
          <a:lstStyle/>
          <a:p>
            <a:r>
              <a:rPr lang="en-US" sz="2000" dirty="0"/>
              <a:t>Web scraping is a technique for converting the data present in unstructured format (HTML tags) over the web to the structured format which can easily be accessed and used.</a:t>
            </a:r>
          </a:p>
          <a:p>
            <a:r>
              <a:rPr lang="en-US" sz="2000" dirty="0"/>
              <a:t>To fully understand web scraping, you will need to know the</a:t>
            </a:r>
          </a:p>
          <a:p>
            <a:pPr lvl="1"/>
            <a:r>
              <a:rPr lang="en-US" sz="1600" b="1" i="1" dirty="0"/>
              <a:t>PIPE OPERATOR IN R (%&gt;%)</a:t>
            </a:r>
          </a:p>
          <a:p>
            <a:pPr lvl="1"/>
            <a:r>
              <a:rPr lang="en-US" sz="1600" b="1" i="1" dirty="0"/>
              <a:t>HTML and CSS</a:t>
            </a:r>
            <a:r>
              <a:rPr lang="en-US" sz="1600" dirty="0"/>
              <a:t> in order to know what you are trying to grab off the website</a:t>
            </a:r>
          </a:p>
          <a:p>
            <a:r>
              <a:rPr lang="en-US" sz="2000" dirty="0"/>
              <a:t>If you don't know HTML/CSS or R, you may be able to use an auto-web-scrape tool, like </a:t>
            </a:r>
            <a:r>
              <a:rPr lang="en-US" sz="2000" u="sng" dirty="0">
                <a:hlinkClick r:id="rId2"/>
              </a:rPr>
              <a:t>import.io</a:t>
            </a:r>
            <a:r>
              <a:rPr lang="en-US" sz="2000" dirty="0"/>
              <a:t>. </a:t>
            </a:r>
          </a:p>
          <a:p>
            <a:pPr lvl="1"/>
            <a:r>
              <a:rPr lang="en-US" sz="1600" dirty="0"/>
              <a:t>Check it out, it will auto scrape and create a </a:t>
            </a:r>
            <a:r>
              <a:rPr lang="en-US" sz="1600" dirty="0" err="1"/>
              <a:t>csv</a:t>
            </a:r>
            <a:r>
              <a:rPr lang="en-US" sz="1600" dirty="0"/>
              <a:t> file for you.</a:t>
            </a:r>
          </a:p>
        </p:txBody>
      </p:sp>
      <p:sp>
        <p:nvSpPr>
          <p:cNvPr id="3" name="Subtitle 2"/>
          <p:cNvSpPr>
            <a:spLocks noGrp="1"/>
          </p:cNvSpPr>
          <p:nvPr>
            <p:ph type="subTitle" idx="13"/>
          </p:nvPr>
        </p:nvSpPr>
        <p:spPr/>
        <p:txBody>
          <a:bodyPr/>
          <a:lstStyle/>
          <a:p>
            <a:r>
              <a:rPr lang="en-US" dirty="0"/>
              <a:t>Web Scraping with 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5" y="972766"/>
            <a:ext cx="8169409" cy="3764604"/>
          </a:xfrm>
          <a:prstGeom prst="rect">
            <a:avLst/>
          </a:prstGeom>
        </p:spPr>
        <p:txBody>
          <a:bodyPr/>
          <a:lstStyle/>
          <a:p>
            <a:r>
              <a:rPr lang="en-US" sz="2000" b="1" dirty="0"/>
              <a:t>Prerequisites</a:t>
            </a:r>
            <a:r>
              <a:rPr lang="en-US" sz="2000" dirty="0"/>
              <a:t>: </a:t>
            </a:r>
          </a:p>
          <a:p>
            <a:pPr lvl="1"/>
            <a:r>
              <a:rPr lang="en-US" sz="1600" dirty="0"/>
              <a:t>If you are familiar with HTML and CSS a very useful library is </a:t>
            </a:r>
            <a:r>
              <a:rPr lang="en-US" sz="1600" b="1" dirty="0" err="1"/>
              <a:t>rvest</a:t>
            </a:r>
            <a:r>
              <a:rPr lang="en-US" sz="1600" dirty="0"/>
              <a:t>. </a:t>
            </a:r>
          </a:p>
          <a:p>
            <a:pPr lvl="1"/>
            <a:endParaRPr lang="en-US" sz="1600" dirty="0"/>
          </a:p>
          <a:p>
            <a:pPr lvl="1"/>
            <a:endParaRPr lang="en-US" sz="1600" dirty="0"/>
          </a:p>
          <a:p>
            <a:pPr lvl="1"/>
            <a:endParaRPr lang="en-US" sz="1600" dirty="0"/>
          </a:p>
          <a:p>
            <a:pPr lvl="1"/>
            <a:r>
              <a:rPr lang="en-US" sz="1600" dirty="0"/>
              <a:t>Data Scientists generally are not very sound with technical knowledge of HTML and CSS. Therefore, we’ll be using an open source software such as </a:t>
            </a:r>
            <a:r>
              <a:rPr lang="en-US" sz="1600" b="1" dirty="0"/>
              <a:t>Selector Gadget </a:t>
            </a:r>
            <a:r>
              <a:rPr lang="en-US" sz="1600" dirty="0"/>
              <a:t>to select the parts of any website and get the relevant tags to get access to that part by simply clicking on that part of the website.</a:t>
            </a:r>
          </a:p>
          <a:p>
            <a:endParaRPr lang="en-US" sz="2000" dirty="0"/>
          </a:p>
          <a:p>
            <a:endParaRPr lang="en-US" sz="2000" dirty="0"/>
          </a:p>
        </p:txBody>
      </p:sp>
      <p:sp>
        <p:nvSpPr>
          <p:cNvPr id="3" name="Subtitle 2"/>
          <p:cNvSpPr>
            <a:spLocks noGrp="1"/>
          </p:cNvSpPr>
          <p:nvPr>
            <p:ph type="subTitle" idx="13"/>
          </p:nvPr>
        </p:nvSpPr>
        <p:spPr/>
        <p:txBody>
          <a:bodyPr/>
          <a:lstStyle/>
          <a:p>
            <a:r>
              <a:rPr lang="en-US" dirty="0"/>
              <a:t>Web Scraping with R</a:t>
            </a:r>
          </a:p>
        </p:txBody>
      </p:sp>
      <p:pic>
        <p:nvPicPr>
          <p:cNvPr id="69635" name="Picture 3"/>
          <p:cNvPicPr>
            <a:picLocks noChangeAspect="1" noChangeArrowheads="1"/>
          </p:cNvPicPr>
          <p:nvPr/>
        </p:nvPicPr>
        <p:blipFill>
          <a:blip r:embed="rId2"/>
          <a:srcRect/>
          <a:stretch>
            <a:fillRect/>
          </a:stretch>
        </p:blipFill>
        <p:spPr bwMode="auto">
          <a:xfrm>
            <a:off x="1516857" y="1690685"/>
            <a:ext cx="6353175" cy="59055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6" y="972766"/>
            <a:ext cx="8035046" cy="3764604"/>
          </a:xfrm>
          <a:prstGeom prst="rect">
            <a:avLst/>
          </a:prstGeom>
        </p:spPr>
        <p:txBody>
          <a:bodyPr/>
          <a:lstStyle/>
          <a:p>
            <a:r>
              <a:rPr lang="en-US" sz="2000" b="1" dirty="0"/>
              <a:t>Demo</a:t>
            </a:r>
            <a:r>
              <a:rPr lang="en-US" sz="2000" dirty="0"/>
              <a:t>:</a:t>
            </a:r>
          </a:p>
          <a:p>
            <a:pPr lvl="1"/>
            <a:r>
              <a:rPr lang="en-US" sz="1600" dirty="0"/>
              <a:t>??demo</a:t>
            </a:r>
          </a:p>
          <a:p>
            <a:pPr lvl="1"/>
            <a:r>
              <a:rPr lang="en-US" sz="1600" dirty="0"/>
              <a:t>demo(package = '</a:t>
            </a:r>
            <a:r>
              <a:rPr lang="en-US" sz="1600" dirty="0" err="1"/>
              <a:t>rvest</a:t>
            </a:r>
            <a:r>
              <a:rPr lang="en-US" sz="1600" dirty="0"/>
              <a:t>')</a:t>
            </a:r>
          </a:p>
          <a:p>
            <a:pPr lvl="1"/>
            <a:r>
              <a:rPr lang="en-US" sz="1600" dirty="0"/>
              <a:t>demo(package = '</a:t>
            </a:r>
            <a:r>
              <a:rPr lang="en-US" sz="1600" dirty="0" err="1"/>
              <a:t>rvest</a:t>
            </a:r>
            <a:r>
              <a:rPr lang="en-US" sz="1600" dirty="0"/>
              <a:t>‘, topic = ‘</a:t>
            </a:r>
            <a:r>
              <a:rPr lang="en-US" sz="1600" dirty="0" err="1"/>
              <a:t>tripadvisor</a:t>
            </a:r>
            <a:r>
              <a:rPr lang="en-US" sz="1600" dirty="0"/>
              <a:t>’)</a:t>
            </a:r>
          </a:p>
          <a:p>
            <a:pPr lvl="1"/>
            <a:endParaRPr lang="en-US" sz="1600" dirty="0"/>
          </a:p>
          <a:p>
            <a:pPr lvl="1"/>
            <a:endParaRPr lang="en-US" sz="2000" dirty="0"/>
          </a:p>
          <a:p>
            <a:endParaRPr lang="en-US" sz="2000" dirty="0"/>
          </a:p>
          <a:p>
            <a:endParaRPr lang="en-US" sz="2000" dirty="0"/>
          </a:p>
        </p:txBody>
      </p:sp>
      <p:sp>
        <p:nvSpPr>
          <p:cNvPr id="3" name="Subtitle 2"/>
          <p:cNvSpPr>
            <a:spLocks noGrp="1"/>
          </p:cNvSpPr>
          <p:nvPr>
            <p:ph type="subTitle" idx="13"/>
          </p:nvPr>
        </p:nvSpPr>
        <p:spPr/>
        <p:txBody>
          <a:bodyPr/>
          <a:lstStyle/>
          <a:p>
            <a:r>
              <a:rPr lang="en-US" dirty="0"/>
              <a:t>Web Scraping with R</a:t>
            </a:r>
          </a:p>
        </p:txBody>
      </p:sp>
      <p:pic>
        <p:nvPicPr>
          <p:cNvPr id="7" name="Picture 5"/>
          <p:cNvPicPr>
            <a:picLocks noChangeAspect="1" noChangeArrowheads="1"/>
          </p:cNvPicPr>
          <p:nvPr/>
        </p:nvPicPr>
        <p:blipFill>
          <a:blip r:embed="rId2"/>
          <a:srcRect/>
          <a:stretch>
            <a:fillRect/>
          </a:stretch>
        </p:blipFill>
        <p:spPr bwMode="auto">
          <a:xfrm>
            <a:off x="4000499" y="2507151"/>
            <a:ext cx="4938713" cy="2636349"/>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6" y="972766"/>
            <a:ext cx="8035046" cy="3764604"/>
          </a:xfrm>
          <a:prstGeom prst="rect">
            <a:avLst/>
          </a:prstGeom>
        </p:spPr>
        <p:txBody>
          <a:bodyPr/>
          <a:lstStyle/>
          <a:p>
            <a:r>
              <a:rPr lang="en-US" sz="2000" b="1" dirty="0"/>
              <a:t>Web page basics</a:t>
            </a:r>
            <a:r>
              <a:rPr lang="en-US" sz="2000" dirty="0"/>
              <a:t>:</a:t>
            </a:r>
          </a:p>
          <a:p>
            <a:pPr lvl="1"/>
            <a:r>
              <a:rPr lang="en-US" sz="1600" b="1" dirty="0"/>
              <a:t>HTML </a:t>
            </a:r>
            <a:r>
              <a:rPr lang="en-US" sz="1600" dirty="0"/>
              <a:t>(</a:t>
            </a:r>
            <a:r>
              <a:rPr lang="en-US" sz="1600" i="1" dirty="0"/>
              <a:t>Hyper Text Markup Language</a:t>
            </a:r>
            <a:r>
              <a:rPr lang="en-US" sz="1600" dirty="0"/>
              <a:t>) defines the content and structure of a web page. A series of elements, like paragraphs, headers, and tables, make up every HTML page. </a:t>
            </a:r>
          </a:p>
          <a:p>
            <a:pPr lvl="1"/>
            <a:r>
              <a:rPr lang="en-US" sz="1600" dirty="0"/>
              <a:t>The words surrounded by &lt; &gt; are HTML tags. Tags define where an element starts and ends. e.g. paragraph (&lt;p&gt;), headings (&lt;h1&gt;), and tables (&lt;table&gt;).</a:t>
            </a:r>
          </a:p>
          <a:p>
            <a:pPr lvl="1"/>
            <a:r>
              <a:rPr lang="en-US" sz="1600" dirty="0"/>
              <a:t>The HTML contains all the information we’d need if we wanted to read the data into R, but we’ll need </a:t>
            </a:r>
            <a:r>
              <a:rPr lang="en-US" sz="1600" b="1" dirty="0" err="1"/>
              <a:t>rvest</a:t>
            </a:r>
            <a:r>
              <a:rPr lang="en-US" sz="1600" dirty="0"/>
              <a:t> to extract the table and turn it into a data frame.</a:t>
            </a:r>
          </a:p>
          <a:p>
            <a:pPr lvl="1"/>
            <a:endParaRPr lang="en-US" sz="1600" b="1" dirty="0"/>
          </a:p>
          <a:p>
            <a:pPr lvl="1"/>
            <a:r>
              <a:rPr lang="en-US" sz="1600" b="1" dirty="0"/>
              <a:t>CSS</a:t>
            </a:r>
            <a:r>
              <a:rPr lang="en-US" sz="1600" dirty="0"/>
              <a:t> (Cascading Style Sheets) defines the appearance of HTML elements. </a:t>
            </a:r>
          </a:p>
          <a:p>
            <a:pPr lvl="1"/>
            <a:r>
              <a:rPr lang="en-US" sz="1600" dirty="0"/>
              <a:t>CSS selectors are often used to style particular subsets of elements, but you can also use them to extract elements from a web page.</a:t>
            </a:r>
          </a:p>
          <a:p>
            <a:endParaRPr lang="en-US" sz="2000" dirty="0"/>
          </a:p>
          <a:p>
            <a:pPr lvl="1"/>
            <a:endParaRPr lang="en-US" sz="1600" dirty="0"/>
          </a:p>
          <a:p>
            <a:pPr lvl="1"/>
            <a:endParaRPr lang="en-US" sz="2000" dirty="0"/>
          </a:p>
          <a:p>
            <a:endParaRPr lang="en-US" sz="2000" dirty="0"/>
          </a:p>
          <a:p>
            <a:endParaRPr lang="en-US" sz="2000" dirty="0"/>
          </a:p>
        </p:txBody>
      </p:sp>
      <p:sp>
        <p:nvSpPr>
          <p:cNvPr id="3" name="Subtitle 2"/>
          <p:cNvSpPr>
            <a:spLocks noGrp="1"/>
          </p:cNvSpPr>
          <p:nvPr>
            <p:ph type="subTitle" idx="13"/>
          </p:nvPr>
        </p:nvSpPr>
        <p:spPr/>
        <p:txBody>
          <a:bodyPr/>
          <a:lstStyle/>
          <a:p>
            <a:r>
              <a:rPr lang="en-US" dirty="0"/>
              <a:t>Web Scraping with 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Web Page Basics</a:t>
            </a:r>
          </a:p>
        </p:txBody>
      </p:sp>
      <p:pic>
        <p:nvPicPr>
          <p:cNvPr id="138246" name="Picture 6"/>
          <p:cNvPicPr>
            <a:picLocks noChangeAspect="1" noChangeArrowheads="1"/>
          </p:cNvPicPr>
          <p:nvPr/>
        </p:nvPicPr>
        <p:blipFill>
          <a:blip r:embed="rId2"/>
          <a:srcRect/>
          <a:stretch>
            <a:fillRect/>
          </a:stretch>
        </p:blipFill>
        <p:spPr bwMode="auto">
          <a:xfrm>
            <a:off x="86038" y="121444"/>
            <a:ext cx="8800788" cy="5022056"/>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6" y="972766"/>
            <a:ext cx="8247990" cy="3764604"/>
          </a:xfrm>
          <a:prstGeom prst="rect">
            <a:avLst/>
          </a:prstGeom>
        </p:spPr>
        <p:txBody>
          <a:bodyPr/>
          <a:lstStyle/>
          <a:p>
            <a:r>
              <a:rPr lang="en-US" sz="2000" b="1" dirty="0"/>
              <a:t>Import</a:t>
            </a:r>
            <a:r>
              <a:rPr lang="en-US" sz="2000" dirty="0"/>
              <a:t> the relevant libraries</a:t>
            </a:r>
          </a:p>
          <a:p>
            <a:endParaRPr lang="en-US" sz="2000" dirty="0"/>
          </a:p>
          <a:p>
            <a:endParaRPr lang="en-US" sz="2000" dirty="0"/>
          </a:p>
          <a:p>
            <a:r>
              <a:rPr lang="en-US" sz="2000" dirty="0"/>
              <a:t>We will use </a:t>
            </a:r>
            <a:r>
              <a:rPr lang="en-US" sz="2000" i="1" dirty="0"/>
              <a:t>Our World in Data</a:t>
            </a:r>
            <a:r>
              <a:rPr lang="en-US" sz="2000" dirty="0"/>
              <a:t> dataset on world famines available in a tabular form. </a:t>
            </a:r>
          </a:p>
          <a:p>
            <a:pPr lvl="1"/>
            <a:r>
              <a:rPr lang="en-US" sz="1600" dirty="0"/>
              <a:t>Using this table as an example, we’ll show you how to use </a:t>
            </a:r>
            <a:r>
              <a:rPr lang="en-US" sz="1600" dirty="0" err="1"/>
              <a:t>rvest</a:t>
            </a:r>
            <a:r>
              <a:rPr lang="en-US" sz="1600" dirty="0"/>
              <a:t> to scrape a web page’s HTML, read in a particular element, and then convert HTML to a data frame.</a:t>
            </a:r>
            <a:endParaRPr lang="en-US" sz="1200" dirty="0"/>
          </a:p>
          <a:p>
            <a:r>
              <a:rPr lang="en-US" sz="2000" b="1" dirty="0"/>
              <a:t>Read HTML</a:t>
            </a:r>
          </a:p>
          <a:p>
            <a:pPr lvl="1"/>
            <a:r>
              <a:rPr lang="en-US" sz="1600" dirty="0"/>
              <a:t>First, copy the </a:t>
            </a:r>
            <a:r>
              <a:rPr lang="en-US" sz="1600" dirty="0" err="1"/>
              <a:t>url</a:t>
            </a:r>
            <a:r>
              <a:rPr lang="en-US" sz="1600" dirty="0"/>
              <a:t> of the web page and store it in a parameter. </a:t>
            </a:r>
          </a:p>
          <a:p>
            <a:endParaRPr lang="en-US" sz="2000" dirty="0"/>
          </a:p>
        </p:txBody>
      </p:sp>
      <p:sp>
        <p:nvSpPr>
          <p:cNvPr id="3" name="Subtitle 2"/>
          <p:cNvSpPr>
            <a:spLocks noGrp="1"/>
          </p:cNvSpPr>
          <p:nvPr>
            <p:ph type="subTitle" idx="13"/>
          </p:nvPr>
        </p:nvSpPr>
        <p:spPr/>
        <p:txBody>
          <a:bodyPr/>
          <a:lstStyle/>
          <a:p>
            <a:r>
              <a:rPr lang="en-US" dirty="0"/>
              <a:t>Web Scraping with R</a:t>
            </a:r>
          </a:p>
        </p:txBody>
      </p:sp>
      <p:pic>
        <p:nvPicPr>
          <p:cNvPr id="138242" name="Picture 2"/>
          <p:cNvPicPr>
            <a:picLocks noChangeAspect="1" noChangeArrowheads="1"/>
          </p:cNvPicPr>
          <p:nvPr/>
        </p:nvPicPr>
        <p:blipFill>
          <a:blip r:embed="rId2"/>
          <a:srcRect/>
          <a:stretch>
            <a:fillRect/>
          </a:stretch>
        </p:blipFill>
        <p:spPr bwMode="auto">
          <a:xfrm>
            <a:off x="2852739" y="1276349"/>
            <a:ext cx="2409825" cy="990600"/>
          </a:xfrm>
          <a:prstGeom prst="rect">
            <a:avLst/>
          </a:prstGeom>
          <a:noFill/>
          <a:ln w="9525">
            <a:noFill/>
            <a:miter lim="800000"/>
            <a:headEnd/>
            <a:tailEnd/>
          </a:ln>
          <a:effectLst/>
        </p:spPr>
      </p:pic>
      <p:pic>
        <p:nvPicPr>
          <p:cNvPr id="139266" name="Picture 2"/>
          <p:cNvPicPr>
            <a:picLocks noChangeAspect="1" noChangeArrowheads="1"/>
          </p:cNvPicPr>
          <p:nvPr/>
        </p:nvPicPr>
        <p:blipFill>
          <a:blip r:embed="rId3"/>
          <a:srcRect/>
          <a:stretch>
            <a:fillRect/>
          </a:stretch>
        </p:blipFill>
        <p:spPr bwMode="auto">
          <a:xfrm>
            <a:off x="2395537" y="4052887"/>
            <a:ext cx="3838575" cy="6096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6" y="972765"/>
            <a:ext cx="8247990" cy="4027859"/>
          </a:xfrm>
          <a:prstGeom prst="rect">
            <a:avLst/>
          </a:prstGeom>
        </p:spPr>
        <p:txBody>
          <a:bodyPr/>
          <a:lstStyle/>
          <a:p>
            <a:pPr lvl="1"/>
            <a:r>
              <a:rPr lang="en-US" sz="1600" dirty="0"/>
              <a:t>Next, use </a:t>
            </a:r>
            <a:r>
              <a:rPr lang="en-US" sz="1600" dirty="0" err="1"/>
              <a:t>rvest</a:t>
            </a:r>
            <a:r>
              <a:rPr lang="en-US" sz="1600" dirty="0"/>
              <a:t>::</a:t>
            </a:r>
            <a:r>
              <a:rPr lang="en-US" sz="1600" dirty="0" err="1"/>
              <a:t>read_html</a:t>
            </a:r>
            <a:r>
              <a:rPr lang="en-US" sz="1600" dirty="0"/>
              <a:t>() to read all of the HTML into R. </a:t>
            </a:r>
          </a:p>
          <a:p>
            <a:pPr lvl="1"/>
            <a:r>
              <a:rPr lang="en-US" sz="1600" dirty="0" err="1"/>
              <a:t>read_html</a:t>
            </a:r>
            <a:r>
              <a:rPr lang="en-US" sz="1600" dirty="0"/>
              <a:t>() reads in all the html for the page. The page contains far                               more information than we need, so next we’ll extract just the famines                            data table.</a:t>
            </a:r>
          </a:p>
          <a:p>
            <a:r>
              <a:rPr lang="en-US" sz="2000" b="1" dirty="0"/>
              <a:t>Find the CSS selector</a:t>
            </a:r>
          </a:p>
          <a:p>
            <a:pPr lvl="1"/>
            <a:r>
              <a:rPr lang="en-US" sz="1600" dirty="0"/>
              <a:t>We’ll find the CSS selector of the famines table and then use that selector to extract the data.</a:t>
            </a:r>
          </a:p>
          <a:p>
            <a:pPr lvl="1"/>
            <a:r>
              <a:rPr lang="en-US" sz="1600" dirty="0"/>
              <a:t>In Chrome, right click on a cell near the top of the table, then click Inspect (or Inspect element in Safari or Firefox). </a:t>
            </a:r>
          </a:p>
          <a:p>
            <a:pPr lvl="1"/>
            <a:r>
              <a:rPr lang="en-US" sz="1600" dirty="0"/>
              <a:t>Hovering over different HTML elements in the Elements pane will highlight different parts of the web page. </a:t>
            </a:r>
          </a:p>
          <a:p>
            <a:pPr lvl="1"/>
            <a:r>
              <a:rPr lang="en-US" sz="1600" dirty="0"/>
              <a:t>Move your mouse up the HTML document, hovering over different lines until the entire table (and only the table) is highlighted. This will often be a line with a &lt;table&gt; tag.</a:t>
            </a:r>
          </a:p>
          <a:p>
            <a:pPr lvl="1"/>
            <a:r>
              <a:rPr lang="en-US" sz="1600" dirty="0"/>
              <a:t>Right click on the line, then click </a:t>
            </a:r>
            <a:r>
              <a:rPr lang="en-US" sz="1600" i="1" dirty="0"/>
              <a:t>Copy</a:t>
            </a:r>
            <a:r>
              <a:rPr lang="en-US" sz="1600" dirty="0"/>
              <a:t> &gt; </a:t>
            </a:r>
            <a:r>
              <a:rPr lang="en-US" sz="1600" i="1" dirty="0"/>
              <a:t>Copy selector</a:t>
            </a:r>
            <a:r>
              <a:rPr lang="en-US" sz="1600" dirty="0"/>
              <a:t> (Firefox: </a:t>
            </a:r>
            <a:r>
              <a:rPr lang="en-US" sz="1600" i="1" dirty="0"/>
              <a:t>Copy</a:t>
            </a:r>
            <a:r>
              <a:rPr lang="en-US" sz="1600" dirty="0"/>
              <a:t> &gt; </a:t>
            </a:r>
            <a:r>
              <a:rPr lang="en-US" sz="1600" i="1" dirty="0"/>
              <a:t>CSS selector</a:t>
            </a:r>
            <a:r>
              <a:rPr lang="en-US" sz="1600" dirty="0"/>
              <a:t>; Safari: </a:t>
            </a:r>
            <a:r>
              <a:rPr lang="en-US" sz="1600" i="1" dirty="0"/>
              <a:t>Copy</a:t>
            </a:r>
            <a:r>
              <a:rPr lang="en-US" sz="1600" dirty="0"/>
              <a:t> &gt; </a:t>
            </a:r>
            <a:r>
              <a:rPr lang="en-US" sz="1600" i="1" dirty="0"/>
              <a:t>Selector Path</a:t>
            </a:r>
            <a:r>
              <a:rPr lang="en-US" sz="1600" dirty="0"/>
              <a:t>).</a:t>
            </a:r>
          </a:p>
          <a:p>
            <a:pPr lvl="1"/>
            <a:endParaRPr lang="en-US" sz="2000" dirty="0"/>
          </a:p>
        </p:txBody>
      </p:sp>
      <p:sp>
        <p:nvSpPr>
          <p:cNvPr id="3" name="Subtitle 2"/>
          <p:cNvSpPr>
            <a:spLocks noGrp="1"/>
          </p:cNvSpPr>
          <p:nvPr>
            <p:ph type="subTitle" idx="13"/>
          </p:nvPr>
        </p:nvSpPr>
        <p:spPr/>
        <p:txBody>
          <a:bodyPr/>
          <a:lstStyle/>
          <a:p>
            <a:r>
              <a:rPr lang="en-US" dirty="0"/>
              <a:t>Web Scraping with R</a:t>
            </a:r>
          </a:p>
        </p:txBody>
      </p:sp>
      <p:pic>
        <p:nvPicPr>
          <p:cNvPr id="141314" name="Picture 2"/>
          <p:cNvPicPr>
            <a:picLocks noChangeAspect="1" noChangeArrowheads="1"/>
          </p:cNvPicPr>
          <p:nvPr/>
        </p:nvPicPr>
        <p:blipFill>
          <a:blip r:embed="rId2"/>
          <a:srcRect/>
          <a:stretch>
            <a:fillRect/>
          </a:stretch>
        </p:blipFill>
        <p:spPr bwMode="auto">
          <a:xfrm>
            <a:off x="7158037" y="866775"/>
            <a:ext cx="1714500" cy="923925"/>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6" y="972766"/>
            <a:ext cx="8247990" cy="2420516"/>
          </a:xfrm>
          <a:prstGeom prst="rect">
            <a:avLst/>
          </a:prstGeom>
        </p:spPr>
        <p:txBody>
          <a:bodyPr/>
          <a:lstStyle/>
          <a:p>
            <a:pPr lvl="1"/>
            <a:r>
              <a:rPr lang="en-US" sz="1600" dirty="0"/>
              <a:t>Next, return to </a:t>
            </a:r>
            <a:r>
              <a:rPr lang="en-US" sz="1600" dirty="0" err="1"/>
              <a:t>RStudio</a:t>
            </a:r>
            <a:r>
              <a:rPr lang="en-US" sz="1600" dirty="0"/>
              <a:t>, create a variable for your CSS selector, and paste in the selector you copied. </a:t>
            </a:r>
          </a:p>
          <a:p>
            <a:pPr lvl="1"/>
            <a:endParaRPr lang="en-US" sz="1600" dirty="0"/>
          </a:p>
          <a:p>
            <a:endParaRPr lang="en-US" sz="2000" b="1" dirty="0"/>
          </a:p>
          <a:p>
            <a:r>
              <a:rPr lang="en-US" sz="2000" b="1" dirty="0"/>
              <a:t>Extract the table</a:t>
            </a:r>
          </a:p>
          <a:p>
            <a:pPr lvl="1"/>
            <a:r>
              <a:rPr lang="en-US" sz="1600" dirty="0"/>
              <a:t>You already saw how to read HTML into R with </a:t>
            </a:r>
            <a:r>
              <a:rPr lang="en-US" sz="1600" dirty="0" err="1"/>
              <a:t>rvest</a:t>
            </a:r>
            <a:r>
              <a:rPr lang="en-US" sz="1600" dirty="0"/>
              <a:t>::</a:t>
            </a:r>
            <a:r>
              <a:rPr lang="en-US" sz="1600" dirty="0" err="1"/>
              <a:t>read_html</a:t>
            </a:r>
            <a:r>
              <a:rPr lang="en-US" sz="1600" dirty="0"/>
              <a:t>(). Next, use </a:t>
            </a:r>
            <a:r>
              <a:rPr lang="en-US" sz="1600" dirty="0" err="1"/>
              <a:t>rvest</a:t>
            </a:r>
            <a:r>
              <a:rPr lang="en-US" sz="1600" dirty="0"/>
              <a:t>::</a:t>
            </a:r>
            <a:r>
              <a:rPr lang="en-US" sz="1600" dirty="0" err="1"/>
              <a:t>html_node</a:t>
            </a:r>
            <a:r>
              <a:rPr lang="en-US" sz="1600" dirty="0"/>
              <a:t>() to find the first node that matches your CSS selector. </a:t>
            </a:r>
          </a:p>
          <a:p>
            <a:pPr lvl="1"/>
            <a:endParaRPr lang="en-US" sz="1600" dirty="0"/>
          </a:p>
          <a:p>
            <a:pPr lvl="1"/>
            <a:endParaRPr lang="en-US" sz="1600" dirty="0"/>
          </a:p>
          <a:p>
            <a:pPr lvl="1"/>
            <a:endParaRPr lang="en-US" sz="2000" dirty="0"/>
          </a:p>
        </p:txBody>
      </p:sp>
      <p:sp>
        <p:nvSpPr>
          <p:cNvPr id="3" name="Subtitle 2"/>
          <p:cNvSpPr>
            <a:spLocks noGrp="1"/>
          </p:cNvSpPr>
          <p:nvPr>
            <p:ph type="subTitle" idx="13"/>
          </p:nvPr>
        </p:nvSpPr>
        <p:spPr/>
        <p:txBody>
          <a:bodyPr/>
          <a:lstStyle/>
          <a:p>
            <a:r>
              <a:rPr lang="en-US" dirty="0"/>
              <a:t>Web Scraping with R</a:t>
            </a:r>
          </a:p>
        </p:txBody>
      </p:sp>
      <p:pic>
        <p:nvPicPr>
          <p:cNvPr id="142338" name="Picture 2"/>
          <p:cNvPicPr>
            <a:picLocks noChangeAspect="1" noChangeArrowheads="1"/>
          </p:cNvPicPr>
          <p:nvPr/>
        </p:nvPicPr>
        <p:blipFill>
          <a:blip r:embed="rId2"/>
          <a:srcRect/>
          <a:stretch>
            <a:fillRect/>
          </a:stretch>
        </p:blipFill>
        <p:spPr bwMode="auto">
          <a:xfrm>
            <a:off x="3126582" y="1397794"/>
            <a:ext cx="2676525" cy="619125"/>
          </a:xfrm>
          <a:prstGeom prst="rect">
            <a:avLst/>
          </a:prstGeom>
          <a:noFill/>
          <a:ln w="9525">
            <a:noFill/>
            <a:miter lim="800000"/>
            <a:headEnd/>
            <a:tailEnd/>
          </a:ln>
          <a:effectLst/>
        </p:spPr>
      </p:pic>
      <p:pic>
        <p:nvPicPr>
          <p:cNvPr id="142339" name="Picture 3"/>
          <p:cNvPicPr>
            <a:picLocks noChangeAspect="1" noChangeArrowheads="1"/>
          </p:cNvPicPr>
          <p:nvPr/>
        </p:nvPicPr>
        <p:blipFill>
          <a:blip r:embed="rId3"/>
          <a:srcRect/>
          <a:stretch>
            <a:fillRect/>
          </a:stretch>
        </p:blipFill>
        <p:spPr bwMode="auto">
          <a:xfrm>
            <a:off x="2524126" y="3152775"/>
            <a:ext cx="3838575" cy="184785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6" y="972765"/>
            <a:ext cx="8247990" cy="3856410"/>
          </a:xfrm>
          <a:prstGeom prst="rect">
            <a:avLst/>
          </a:prstGeom>
        </p:spPr>
        <p:txBody>
          <a:bodyPr/>
          <a:lstStyle/>
          <a:p>
            <a:pPr lvl="1"/>
            <a:r>
              <a:rPr lang="en-US" sz="1600" dirty="0"/>
              <a:t>The data is still in HTML. Use </a:t>
            </a:r>
            <a:r>
              <a:rPr lang="en-US" sz="1600" dirty="0" err="1"/>
              <a:t>rvest</a:t>
            </a:r>
            <a:r>
              <a:rPr lang="en-US" sz="1600" dirty="0"/>
              <a:t>::</a:t>
            </a:r>
            <a:r>
              <a:rPr lang="en-US" sz="1600" dirty="0" err="1"/>
              <a:t>html_table</a:t>
            </a:r>
            <a:r>
              <a:rPr lang="en-US" sz="1600" dirty="0"/>
              <a:t>() to turn the output into a data frame. Note that </a:t>
            </a:r>
            <a:r>
              <a:rPr lang="en-US" sz="1600" dirty="0" err="1"/>
              <a:t>rvest</a:t>
            </a:r>
            <a:r>
              <a:rPr lang="en-US" sz="1600" dirty="0"/>
              <a:t>::</a:t>
            </a:r>
            <a:r>
              <a:rPr lang="en-US" sz="1600" dirty="0" err="1"/>
              <a:t>html_table</a:t>
            </a:r>
            <a:r>
              <a:rPr lang="en-US" sz="1600" dirty="0"/>
              <a:t>() returns a </a:t>
            </a:r>
            <a:r>
              <a:rPr lang="en-US" sz="1600" dirty="0" err="1"/>
              <a:t>data.frame</a:t>
            </a:r>
            <a:r>
              <a:rPr lang="en-US" sz="1600" dirty="0"/>
              <a:t> object, not a </a:t>
            </a:r>
            <a:r>
              <a:rPr lang="en-US" sz="1600" b="1" dirty="0" err="1"/>
              <a:t>tibble</a:t>
            </a:r>
            <a:r>
              <a:rPr lang="en-US" sz="1600" dirty="0"/>
              <a:t>. To convert it to a </a:t>
            </a:r>
            <a:r>
              <a:rPr lang="en-US" sz="1600" dirty="0" err="1"/>
              <a:t>tibble</a:t>
            </a:r>
            <a:r>
              <a:rPr lang="en-US" sz="1600" dirty="0"/>
              <a:t>, use </a:t>
            </a:r>
            <a:r>
              <a:rPr lang="en-US" sz="1600" dirty="0" err="1"/>
              <a:t>as_tibble</a:t>
            </a:r>
            <a:r>
              <a:rPr lang="en-US" sz="1600" dirty="0"/>
              <a:t>().</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r>
              <a:rPr lang="en-US" sz="1600" dirty="0"/>
              <a:t>Now, the data is ready for wrangling in R.</a:t>
            </a:r>
          </a:p>
          <a:p>
            <a:pPr lvl="1"/>
            <a:r>
              <a:rPr lang="en-US" sz="1600" b="1" dirty="0"/>
              <a:t>Note</a:t>
            </a:r>
            <a:r>
              <a:rPr lang="en-US" sz="1600" dirty="0"/>
              <a:t> that </a:t>
            </a:r>
            <a:r>
              <a:rPr lang="en-US" sz="1600" dirty="0" err="1"/>
              <a:t>html_table</a:t>
            </a:r>
            <a:r>
              <a:rPr lang="en-US" sz="1600" dirty="0"/>
              <a:t>() will only work if the HTML element you’ve supplied is a table. If, for example, we wanted to extract a paragraph of text, we’d use </a:t>
            </a:r>
            <a:r>
              <a:rPr lang="en-US" sz="1600" dirty="0" err="1"/>
              <a:t>html_text</a:t>
            </a:r>
            <a:r>
              <a:rPr lang="en-US" sz="1600" dirty="0"/>
              <a:t>() instead.</a:t>
            </a:r>
          </a:p>
          <a:p>
            <a:pPr lvl="1"/>
            <a:endParaRPr lang="en-US" sz="1600" dirty="0"/>
          </a:p>
          <a:p>
            <a:pPr lvl="1"/>
            <a:endParaRPr lang="en-US" sz="1600" dirty="0"/>
          </a:p>
          <a:p>
            <a:pPr lvl="1"/>
            <a:endParaRPr lang="en-US" sz="2000" dirty="0"/>
          </a:p>
        </p:txBody>
      </p:sp>
      <p:sp>
        <p:nvSpPr>
          <p:cNvPr id="3" name="Subtitle 2"/>
          <p:cNvSpPr>
            <a:spLocks noGrp="1"/>
          </p:cNvSpPr>
          <p:nvPr>
            <p:ph type="subTitle" idx="13"/>
          </p:nvPr>
        </p:nvSpPr>
        <p:spPr/>
        <p:txBody>
          <a:bodyPr/>
          <a:lstStyle/>
          <a:p>
            <a:r>
              <a:rPr lang="en-US" dirty="0"/>
              <a:t>Web Scraping with R</a:t>
            </a:r>
          </a:p>
        </p:txBody>
      </p:sp>
      <p:pic>
        <p:nvPicPr>
          <p:cNvPr id="143362" name="Picture 2"/>
          <p:cNvPicPr>
            <a:picLocks noChangeAspect="1" noChangeArrowheads="1"/>
          </p:cNvPicPr>
          <p:nvPr/>
        </p:nvPicPr>
        <p:blipFill>
          <a:blip r:embed="rId2"/>
          <a:srcRect/>
          <a:stretch>
            <a:fillRect/>
          </a:stretch>
        </p:blipFill>
        <p:spPr bwMode="auto">
          <a:xfrm>
            <a:off x="2893218" y="1857376"/>
            <a:ext cx="3000375" cy="168592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603116" y="972766"/>
            <a:ext cx="8035046" cy="3764604"/>
          </a:xfrm>
          <a:prstGeom prst="rect">
            <a:avLst/>
          </a:prstGeom>
        </p:spPr>
        <p:txBody>
          <a:bodyPr/>
          <a:lstStyle/>
          <a:p>
            <a:r>
              <a:rPr lang="en-US" sz="2000" dirty="0"/>
              <a:t>The pipe operator is really useful and allows us to chain together multiple operations or functions on a data set.</a:t>
            </a:r>
          </a:p>
        </p:txBody>
      </p:sp>
      <p:sp>
        <p:nvSpPr>
          <p:cNvPr id="3" name="Subtitle 2"/>
          <p:cNvSpPr>
            <a:spLocks noGrp="1"/>
          </p:cNvSpPr>
          <p:nvPr>
            <p:ph type="subTitle" idx="13"/>
          </p:nvPr>
        </p:nvSpPr>
        <p:spPr/>
        <p:txBody>
          <a:bodyPr/>
          <a:lstStyle/>
          <a:p>
            <a:r>
              <a:rPr lang="en-US" dirty="0"/>
              <a:t>Pipe Operator %&gt;%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What is Data Science?</a:t>
            </a:r>
          </a:p>
        </p:txBody>
      </p:sp>
      <p:sp>
        <p:nvSpPr>
          <p:cNvPr id="10" name="Content Placeholder 1"/>
          <p:cNvSpPr>
            <a:spLocks noGrp="1"/>
          </p:cNvSpPr>
          <p:nvPr>
            <p:ph idx="4294967295"/>
          </p:nvPr>
        </p:nvSpPr>
        <p:spPr>
          <a:xfrm>
            <a:off x="4250531" y="1328737"/>
            <a:ext cx="4290353" cy="2021681"/>
          </a:xfrm>
          <a:prstGeom prst="rect">
            <a:avLst/>
          </a:prstGeom>
        </p:spPr>
        <p:txBody>
          <a:bodyPr/>
          <a:lstStyle/>
          <a:p>
            <a:r>
              <a:rPr lang="en-IN" sz="2000" dirty="0"/>
              <a:t>Intersection of fields</a:t>
            </a:r>
          </a:p>
          <a:p>
            <a:r>
              <a:rPr lang="en-IN" sz="2000" dirty="0"/>
              <a:t>Why this explosion:</a:t>
            </a:r>
          </a:p>
          <a:p>
            <a:pPr lvl="1"/>
            <a:r>
              <a:rPr lang="en-IN" sz="1600" dirty="0"/>
              <a:t>We live in a data driven world with more data than ever before</a:t>
            </a:r>
          </a:p>
          <a:p>
            <a:pPr lvl="1"/>
            <a:r>
              <a:rPr lang="en-IN" sz="1600" dirty="0"/>
              <a:t>Large computing power easily available</a:t>
            </a:r>
          </a:p>
          <a:p>
            <a:pPr lvl="1"/>
            <a:r>
              <a:rPr lang="en-IN" sz="1600" dirty="0"/>
              <a:t>New programming tools</a:t>
            </a:r>
          </a:p>
        </p:txBody>
      </p:sp>
      <p:pic>
        <p:nvPicPr>
          <p:cNvPr id="49154" name="Picture 2" descr="Believing These 8 Myths About What Is Data Science Keeps You From ..."/>
          <p:cNvPicPr>
            <a:picLocks noChangeAspect="1" noChangeArrowheads="1"/>
          </p:cNvPicPr>
          <p:nvPr/>
        </p:nvPicPr>
        <p:blipFill>
          <a:blip r:embed="rId2"/>
          <a:srcRect/>
          <a:stretch>
            <a:fillRect/>
          </a:stretch>
        </p:blipFill>
        <p:spPr bwMode="auto">
          <a:xfrm>
            <a:off x="410865" y="1214436"/>
            <a:ext cx="3603922" cy="3266394"/>
          </a:xfrm>
          <a:prstGeom prst="rect">
            <a:avLst/>
          </a:prstGeom>
          <a:noFill/>
        </p:spPr>
      </p:pic>
    </p:spTree>
    <p:extLst>
      <p:ext uri="{BB962C8B-B14F-4D97-AF65-F5344CB8AC3E}">
        <p14:creationId xmlns:p14="http://schemas.microsoft.com/office/powerpoint/2010/main" val="1670277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262" y="1250156"/>
            <a:ext cx="7164451" cy="1568137"/>
          </a:xfrm>
        </p:spPr>
        <p:txBody>
          <a:bodyPr>
            <a:normAutofit fontScale="90000"/>
          </a:bodyPr>
          <a:lstStyle/>
          <a:p>
            <a:r>
              <a:rPr lang="en-US" dirty="0"/>
              <a:t>R Programming Basics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dirty="0"/>
              <a:t>Logical Operators will allow us to combine multiple comparison operators. </a:t>
            </a:r>
          </a:p>
          <a:p>
            <a:r>
              <a:rPr lang="en-US" sz="2000" dirty="0"/>
              <a:t>The logical operators we will learn about are:</a:t>
            </a:r>
          </a:p>
          <a:p>
            <a:pPr lvl="1"/>
            <a:r>
              <a:rPr lang="en-US" sz="1600" dirty="0"/>
              <a:t>AND - &amp;</a:t>
            </a:r>
          </a:p>
          <a:p>
            <a:pPr lvl="1"/>
            <a:r>
              <a:rPr lang="en-US" sz="1600" dirty="0"/>
              <a:t>OR - |</a:t>
            </a:r>
          </a:p>
          <a:p>
            <a:pPr lvl="1"/>
            <a:r>
              <a:rPr lang="en-US" sz="1600" dirty="0"/>
              <a:t>NOT - !</a:t>
            </a:r>
          </a:p>
          <a:p>
            <a:r>
              <a:rPr lang="en-US" sz="2000" b="1" dirty="0"/>
              <a:t>Logical Operators with Vectors: </a:t>
            </a:r>
            <a:r>
              <a:rPr lang="en-US" sz="2000" dirty="0"/>
              <a:t>We have two options –</a:t>
            </a:r>
          </a:p>
          <a:p>
            <a:pPr lvl="1"/>
            <a:r>
              <a:rPr lang="en-US" sz="1600" dirty="0"/>
              <a:t>a comparison of the entire vectors element by element, </a:t>
            </a:r>
          </a:p>
          <a:p>
            <a:pPr lvl="1"/>
            <a:r>
              <a:rPr lang="en-US" sz="1600" dirty="0"/>
              <a:t>or just a comparison of the first elements in the vectors, to make sure the output is a single Logical. To compare first elements use &amp;&amp; or ||</a:t>
            </a:r>
          </a:p>
          <a:p>
            <a:endParaRPr lang="en-US" sz="2000" dirty="0"/>
          </a:p>
        </p:txBody>
      </p:sp>
      <p:sp>
        <p:nvSpPr>
          <p:cNvPr id="3" name="Subtitle 2"/>
          <p:cNvSpPr>
            <a:spLocks noGrp="1"/>
          </p:cNvSpPr>
          <p:nvPr>
            <p:ph type="subTitle" idx="13"/>
          </p:nvPr>
        </p:nvSpPr>
        <p:spPr/>
        <p:txBody>
          <a:bodyPr/>
          <a:lstStyle/>
          <a:p>
            <a:r>
              <a:rPr lang="en-US" dirty="0"/>
              <a:t>Logical Operators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dirty="0"/>
              <a:t>Now it is time to finally start learning how we can program some sort of logic using R! Our first step in this learning journey for programming will be simple if, else, and else if statements.</a:t>
            </a:r>
          </a:p>
          <a:p>
            <a:r>
              <a:rPr lang="en-US" sz="2000" dirty="0"/>
              <a:t>Here is the syntax for an </a:t>
            </a:r>
            <a:r>
              <a:rPr lang="en-US" sz="2000" b="1" dirty="0"/>
              <a:t>if</a:t>
            </a:r>
            <a:r>
              <a:rPr lang="en-US" sz="2000" dirty="0"/>
              <a:t> statement in R:</a:t>
            </a:r>
          </a:p>
          <a:p>
            <a:endParaRPr lang="en-US" sz="2000" dirty="0"/>
          </a:p>
          <a:p>
            <a:endParaRPr lang="en-US" sz="2000" dirty="0"/>
          </a:p>
          <a:p>
            <a:r>
              <a:rPr lang="en-US" sz="2000" dirty="0"/>
              <a:t>We say </a:t>
            </a:r>
            <a:r>
              <a:rPr lang="en-US" sz="2000" i="1" dirty="0"/>
              <a:t>if</a:t>
            </a:r>
            <a:r>
              <a:rPr lang="en-US" sz="2000" dirty="0"/>
              <a:t> some condition is </a:t>
            </a:r>
            <a:r>
              <a:rPr lang="en-US" sz="2000" i="1" dirty="0"/>
              <a:t>true</a:t>
            </a:r>
            <a:r>
              <a:rPr lang="en-US" sz="2000" dirty="0"/>
              <a:t> then execute the code inside of the curly brackets.</a:t>
            </a:r>
          </a:p>
          <a:p>
            <a:r>
              <a:rPr lang="en-US" sz="2000" dirty="0"/>
              <a:t>For example, let's say we have two variables, </a:t>
            </a:r>
            <a:r>
              <a:rPr lang="en-US" sz="2000" b="1" dirty="0"/>
              <a:t>hot</a:t>
            </a:r>
            <a:r>
              <a:rPr lang="en-US" sz="2000" dirty="0"/>
              <a:t> and </a:t>
            </a:r>
            <a:r>
              <a:rPr lang="en-US" sz="2000" b="1" dirty="0"/>
              <a:t>temp</a:t>
            </a:r>
            <a:r>
              <a:rPr lang="en-US" sz="2000" dirty="0"/>
              <a:t>. Imagine that </a:t>
            </a:r>
            <a:r>
              <a:rPr lang="en-US" sz="2000" b="1" dirty="0"/>
              <a:t>hot</a:t>
            </a:r>
            <a:r>
              <a:rPr lang="en-US" sz="2000" dirty="0"/>
              <a:t> starts off as FALSE and </a:t>
            </a:r>
            <a:r>
              <a:rPr lang="en-US" sz="2000" b="1" dirty="0"/>
              <a:t>temp</a:t>
            </a:r>
            <a:r>
              <a:rPr lang="en-US" sz="2000" dirty="0"/>
              <a:t> is some number in degrees. If the </a:t>
            </a:r>
            <a:r>
              <a:rPr lang="en-US" sz="2000" b="1" dirty="0"/>
              <a:t>temp</a:t>
            </a:r>
            <a:r>
              <a:rPr lang="en-US" sz="2000" dirty="0"/>
              <a:t> is greater than 80 than we want to assign </a:t>
            </a:r>
            <a:r>
              <a:rPr lang="en-US" sz="2000" b="1" dirty="0"/>
              <a:t>hot==TRUE</a:t>
            </a:r>
            <a:r>
              <a:rPr lang="en-US" sz="2000" dirty="0"/>
              <a:t>.</a:t>
            </a:r>
          </a:p>
          <a:p>
            <a:endParaRPr lang="en-US" sz="2000" dirty="0"/>
          </a:p>
        </p:txBody>
      </p:sp>
      <p:sp>
        <p:nvSpPr>
          <p:cNvPr id="3" name="Subtitle 2"/>
          <p:cNvSpPr>
            <a:spLocks noGrp="1"/>
          </p:cNvSpPr>
          <p:nvPr>
            <p:ph type="subTitle" idx="13"/>
          </p:nvPr>
        </p:nvSpPr>
        <p:spPr/>
        <p:txBody>
          <a:bodyPr/>
          <a:lstStyle/>
          <a:p>
            <a:r>
              <a:rPr lang="en-US" dirty="0"/>
              <a:t>if, else, else if Statements</a:t>
            </a:r>
          </a:p>
        </p:txBody>
      </p:sp>
      <p:pic>
        <p:nvPicPr>
          <p:cNvPr id="70658" name="Picture 2"/>
          <p:cNvPicPr>
            <a:picLocks noChangeAspect="1" noChangeArrowheads="1"/>
          </p:cNvPicPr>
          <p:nvPr/>
        </p:nvPicPr>
        <p:blipFill>
          <a:blip r:embed="rId2"/>
          <a:srcRect/>
          <a:stretch>
            <a:fillRect/>
          </a:stretch>
        </p:blipFill>
        <p:spPr bwMode="auto">
          <a:xfrm>
            <a:off x="3350417" y="2240757"/>
            <a:ext cx="1828800" cy="733425"/>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dirty="0"/>
              <a:t>If we want to execute another block that occurs if the </a:t>
            </a:r>
            <a:r>
              <a:rPr lang="en-US" sz="2000" b="1" dirty="0"/>
              <a:t>if</a:t>
            </a:r>
            <a:r>
              <a:rPr lang="en-US" sz="2000" dirty="0"/>
              <a:t> statement is false, we can use an </a:t>
            </a:r>
            <a:r>
              <a:rPr lang="en-US" sz="2000" b="1" dirty="0"/>
              <a:t>else</a:t>
            </a:r>
            <a:r>
              <a:rPr lang="en-US" sz="2000" dirty="0"/>
              <a:t> statement to do this! It has the syntax:</a:t>
            </a:r>
          </a:p>
          <a:p>
            <a:endParaRPr lang="en-US" sz="2000" dirty="0"/>
          </a:p>
          <a:p>
            <a:endParaRPr lang="en-US" sz="2000" dirty="0"/>
          </a:p>
          <a:p>
            <a:endParaRPr lang="en-US" sz="2000" dirty="0"/>
          </a:p>
          <a:p>
            <a:r>
              <a:rPr lang="en-US" sz="2000" dirty="0"/>
              <a:t>What if we wanted more options to print out, rather than just two, the </a:t>
            </a:r>
            <a:r>
              <a:rPr lang="en-US" sz="2000" i="1" dirty="0"/>
              <a:t>if</a:t>
            </a:r>
            <a:r>
              <a:rPr lang="en-US" sz="2000" dirty="0"/>
              <a:t> and the </a:t>
            </a:r>
            <a:r>
              <a:rPr lang="en-US" sz="2000" i="1" dirty="0"/>
              <a:t>else</a:t>
            </a:r>
            <a:r>
              <a:rPr lang="en-US" sz="2000" dirty="0"/>
              <a:t>? </a:t>
            </a:r>
          </a:p>
          <a:p>
            <a:pPr lvl="1"/>
            <a:r>
              <a:rPr lang="en-US" sz="1600" dirty="0"/>
              <a:t>This is where we can use the </a:t>
            </a:r>
            <a:r>
              <a:rPr lang="en-US" sz="1600" b="1" dirty="0"/>
              <a:t>else if</a:t>
            </a:r>
            <a:r>
              <a:rPr lang="en-US" sz="1600" dirty="0"/>
              <a:t> statement to add multiple condition checks, using </a:t>
            </a:r>
            <a:r>
              <a:rPr lang="en-US" sz="1600" b="1" dirty="0"/>
              <a:t>else</a:t>
            </a:r>
            <a:r>
              <a:rPr lang="en-US" sz="1600" dirty="0"/>
              <a:t> at the end to execute code if none of our conditions match up with and if or else if.</a:t>
            </a:r>
          </a:p>
        </p:txBody>
      </p:sp>
      <p:sp>
        <p:nvSpPr>
          <p:cNvPr id="3" name="Subtitle 2"/>
          <p:cNvSpPr>
            <a:spLocks noGrp="1"/>
          </p:cNvSpPr>
          <p:nvPr>
            <p:ph type="subTitle" idx="13"/>
          </p:nvPr>
        </p:nvSpPr>
        <p:spPr/>
        <p:txBody>
          <a:bodyPr/>
          <a:lstStyle/>
          <a:p>
            <a:r>
              <a:rPr lang="en-US" dirty="0"/>
              <a:t>if, else, else if Statements</a:t>
            </a:r>
          </a:p>
        </p:txBody>
      </p:sp>
      <p:pic>
        <p:nvPicPr>
          <p:cNvPr id="71682" name="Picture 2"/>
          <p:cNvPicPr>
            <a:picLocks noChangeAspect="1" noChangeArrowheads="1"/>
          </p:cNvPicPr>
          <p:nvPr/>
        </p:nvPicPr>
        <p:blipFill>
          <a:blip r:embed="rId2"/>
          <a:srcRect/>
          <a:stretch>
            <a:fillRect/>
          </a:stretch>
        </p:blipFill>
        <p:spPr bwMode="auto">
          <a:xfrm>
            <a:off x="2912269" y="1533526"/>
            <a:ext cx="3190875" cy="1076325"/>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t>Conditional Statements</a:t>
            </a:r>
          </a:p>
          <a:p>
            <a:pPr algn="ctr"/>
            <a:r>
              <a:rPr lang="en-IN" sz="5000" b="1" dirty="0"/>
              <a:t>Exercise</a:t>
            </a:r>
          </a:p>
        </p:txBody>
      </p:sp>
    </p:spTree>
    <p:extLst>
      <p:ext uri="{BB962C8B-B14F-4D97-AF65-F5344CB8AC3E}">
        <p14:creationId xmlns:p14="http://schemas.microsoft.com/office/powerpoint/2010/main" val="16702772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b="1" dirty="0"/>
              <a:t>while</a:t>
            </a:r>
            <a:r>
              <a:rPr lang="en-US" sz="2000" dirty="0"/>
              <a:t> loops are a while to have your program continuously run some block of code until a condition is met (made TRUE). The syntax is:</a:t>
            </a:r>
          </a:p>
          <a:p>
            <a:endParaRPr lang="en-US" sz="2000" dirty="0"/>
          </a:p>
          <a:p>
            <a:endParaRPr lang="en-US" sz="2000" dirty="0"/>
          </a:p>
          <a:p>
            <a:r>
              <a:rPr lang="en-US" sz="2000" dirty="0"/>
              <a:t>A major concern when working with a while loop is to make sure that at some point the condition should become true, otherwise the while loop will go forever! </a:t>
            </a:r>
          </a:p>
          <a:p>
            <a:r>
              <a:rPr lang="en-US" sz="2000" dirty="0"/>
              <a:t>Remember you can use </a:t>
            </a:r>
            <a:r>
              <a:rPr lang="en-US" sz="2000" dirty="0" err="1"/>
              <a:t>Crtl</a:t>
            </a:r>
            <a:r>
              <a:rPr lang="en-US" sz="2000" dirty="0"/>
              <a:t>-C to kill a process in R Studio!</a:t>
            </a:r>
          </a:p>
          <a:p>
            <a:endParaRPr lang="en-US" sz="1600" dirty="0"/>
          </a:p>
        </p:txBody>
      </p:sp>
      <p:sp>
        <p:nvSpPr>
          <p:cNvPr id="3" name="Subtitle 2"/>
          <p:cNvSpPr>
            <a:spLocks noGrp="1"/>
          </p:cNvSpPr>
          <p:nvPr>
            <p:ph type="subTitle" idx="13"/>
          </p:nvPr>
        </p:nvSpPr>
        <p:spPr/>
        <p:txBody>
          <a:bodyPr/>
          <a:lstStyle/>
          <a:p>
            <a:r>
              <a:rPr lang="en-US" dirty="0"/>
              <a:t>while Loops</a:t>
            </a:r>
          </a:p>
        </p:txBody>
      </p:sp>
      <p:pic>
        <p:nvPicPr>
          <p:cNvPr id="72706" name="Picture 2"/>
          <p:cNvPicPr>
            <a:picLocks noChangeAspect="1" noChangeArrowheads="1"/>
          </p:cNvPicPr>
          <p:nvPr/>
        </p:nvPicPr>
        <p:blipFill>
          <a:blip r:embed="rId2"/>
          <a:srcRect/>
          <a:stretch>
            <a:fillRect/>
          </a:stretch>
        </p:blipFill>
        <p:spPr bwMode="auto">
          <a:xfrm>
            <a:off x="3374231" y="1559720"/>
            <a:ext cx="2266950" cy="866775"/>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dirty="0"/>
              <a:t>You can use </a:t>
            </a:r>
            <a:r>
              <a:rPr lang="en-US" sz="2000" b="1" dirty="0"/>
              <a:t>break</a:t>
            </a:r>
            <a:r>
              <a:rPr lang="en-US" sz="2000" dirty="0"/>
              <a:t> to break out of a loop. </a:t>
            </a:r>
          </a:p>
          <a:p>
            <a:pPr lvl="1"/>
            <a:r>
              <a:rPr lang="en-US" sz="1600" dirty="0"/>
              <a:t>Previously we showed an </a:t>
            </a:r>
            <a:r>
              <a:rPr lang="en-US" sz="1600" b="1" dirty="0"/>
              <a:t>if</a:t>
            </a:r>
            <a:r>
              <a:rPr lang="en-US" sz="1600" dirty="0"/>
              <a:t> statement checking for 10, but this wasn't actually stopping the loop.</a:t>
            </a:r>
          </a:p>
          <a:p>
            <a:endParaRPr lang="en-US" sz="1600" dirty="0"/>
          </a:p>
        </p:txBody>
      </p:sp>
      <p:sp>
        <p:nvSpPr>
          <p:cNvPr id="3" name="Subtitle 2"/>
          <p:cNvSpPr>
            <a:spLocks noGrp="1"/>
          </p:cNvSpPr>
          <p:nvPr>
            <p:ph type="subTitle" idx="13"/>
          </p:nvPr>
        </p:nvSpPr>
        <p:spPr/>
        <p:txBody>
          <a:bodyPr/>
          <a:lstStyle/>
          <a:p>
            <a:r>
              <a:rPr lang="en-US" dirty="0"/>
              <a:t>while Loops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dirty="0"/>
              <a:t>A </a:t>
            </a:r>
            <a:r>
              <a:rPr lang="en-US" sz="2000" b="1" dirty="0"/>
              <a:t>for </a:t>
            </a:r>
            <a:r>
              <a:rPr lang="en-US" sz="2000" dirty="0"/>
              <a:t>loop allows us to iterate over an object (such as a vector) and we can then perform and execute blocks of codes </a:t>
            </a:r>
            <a:r>
              <a:rPr lang="en-US" sz="2000" i="1" dirty="0"/>
              <a:t>for</a:t>
            </a:r>
            <a:r>
              <a:rPr lang="en-US" sz="2000" dirty="0"/>
              <a:t> every loop we go through. The syntax for a for loop is:</a:t>
            </a:r>
          </a:p>
          <a:p>
            <a:endParaRPr lang="en-US" sz="2000" dirty="0"/>
          </a:p>
          <a:p>
            <a:endParaRPr lang="en-US" sz="2000" dirty="0"/>
          </a:p>
          <a:p>
            <a:r>
              <a:rPr lang="en-US" sz="2000" b="1" dirty="0"/>
              <a:t>For loop over a vector</a:t>
            </a:r>
          </a:p>
          <a:p>
            <a:pPr lvl="1"/>
            <a:r>
              <a:rPr lang="en-US" sz="1600" dirty="0"/>
              <a:t>We can think of looping through a vector in two different ways; the first way would be to create a temporary variable with the use of the </a:t>
            </a:r>
            <a:r>
              <a:rPr lang="en-US" sz="1600" b="1" dirty="0"/>
              <a:t>in</a:t>
            </a:r>
            <a:r>
              <a:rPr lang="en-US" sz="1600" dirty="0"/>
              <a:t> keyword.</a:t>
            </a:r>
          </a:p>
          <a:p>
            <a:pPr lvl="1"/>
            <a:r>
              <a:rPr lang="en-US" sz="1600" dirty="0"/>
              <a:t>The other way would be to loop a numbered amount of times and then use indexing to continually grab from the vector.</a:t>
            </a:r>
          </a:p>
          <a:p>
            <a:r>
              <a:rPr lang="en-US" sz="2000" b="1" dirty="0"/>
              <a:t>For loop with a matrix</a:t>
            </a:r>
          </a:p>
          <a:p>
            <a:pPr lvl="1"/>
            <a:r>
              <a:rPr lang="en-US" sz="1600" dirty="0"/>
              <a:t>We can similarly loop through each individual element in a matrix.</a:t>
            </a:r>
          </a:p>
          <a:p>
            <a:endParaRPr lang="en-US" sz="1600" dirty="0"/>
          </a:p>
        </p:txBody>
      </p:sp>
      <p:sp>
        <p:nvSpPr>
          <p:cNvPr id="3" name="Subtitle 2"/>
          <p:cNvSpPr>
            <a:spLocks noGrp="1"/>
          </p:cNvSpPr>
          <p:nvPr>
            <p:ph type="subTitle" idx="13"/>
          </p:nvPr>
        </p:nvSpPr>
        <p:spPr/>
        <p:txBody>
          <a:bodyPr/>
          <a:lstStyle/>
          <a:p>
            <a:r>
              <a:rPr lang="en-US" dirty="0"/>
              <a:t>for Loops</a:t>
            </a:r>
          </a:p>
        </p:txBody>
      </p:sp>
      <p:pic>
        <p:nvPicPr>
          <p:cNvPr id="73730" name="Picture 2"/>
          <p:cNvPicPr>
            <a:picLocks noChangeAspect="1" noChangeArrowheads="1"/>
          </p:cNvPicPr>
          <p:nvPr/>
        </p:nvPicPr>
        <p:blipFill>
          <a:blip r:embed="rId2"/>
          <a:srcRect/>
          <a:stretch>
            <a:fillRect/>
          </a:stretch>
        </p:blipFill>
        <p:spPr bwMode="auto">
          <a:xfrm>
            <a:off x="2683669" y="1862136"/>
            <a:ext cx="2847975" cy="6477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b="1" dirty="0"/>
              <a:t>Nested for loops</a:t>
            </a:r>
          </a:p>
          <a:p>
            <a:pPr lvl="1"/>
            <a:r>
              <a:rPr lang="en-US" sz="1600" dirty="0"/>
              <a:t>We can nest </a:t>
            </a:r>
            <a:r>
              <a:rPr lang="en-US" sz="1600" b="1" dirty="0"/>
              <a:t>for</a:t>
            </a:r>
            <a:r>
              <a:rPr lang="en-US" sz="1600" dirty="0"/>
              <a:t> loops inside one another.</a:t>
            </a:r>
          </a:p>
          <a:p>
            <a:pPr lvl="1"/>
            <a:r>
              <a:rPr lang="en-US" sz="1600" dirty="0"/>
              <a:t>However be careful when doing this, as every additional for loop nested inside another may cause a significant amount of additional time for your code to finish executing.</a:t>
            </a:r>
          </a:p>
          <a:p>
            <a:endParaRPr lang="en-US" sz="2000" dirty="0"/>
          </a:p>
          <a:p>
            <a:endParaRPr lang="en-US" sz="2000" dirty="0"/>
          </a:p>
          <a:p>
            <a:endParaRPr lang="en-US" sz="1600" dirty="0"/>
          </a:p>
        </p:txBody>
      </p:sp>
      <p:sp>
        <p:nvSpPr>
          <p:cNvPr id="3" name="Subtitle 2"/>
          <p:cNvSpPr>
            <a:spLocks noGrp="1"/>
          </p:cNvSpPr>
          <p:nvPr>
            <p:ph type="subTitle" idx="13"/>
          </p:nvPr>
        </p:nvSpPr>
        <p:spPr/>
        <p:txBody>
          <a:bodyPr/>
          <a:lstStyle/>
          <a:p>
            <a:r>
              <a:rPr lang="en-US" dirty="0"/>
              <a:t>for Loops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dirty="0"/>
              <a:t>Functions will be one of our main building blocks when we construct larger and larger amounts of code to solve problems.</a:t>
            </a:r>
          </a:p>
          <a:p>
            <a:r>
              <a:rPr lang="en-US" sz="2000" dirty="0"/>
              <a:t>So what is a function?</a:t>
            </a:r>
          </a:p>
          <a:p>
            <a:pPr lvl="1"/>
            <a:r>
              <a:rPr lang="en-US" sz="1600" dirty="0"/>
              <a:t>It is a useful tool that groups together a set of statements so they can be run more than once. </a:t>
            </a:r>
          </a:p>
          <a:p>
            <a:pPr lvl="1"/>
            <a:r>
              <a:rPr lang="en-US" sz="1600" dirty="0"/>
              <a:t>They can also let us specify parameters that can serve as inputs to the functions.</a:t>
            </a:r>
          </a:p>
          <a:p>
            <a:r>
              <a:rPr lang="en-US" sz="2000" dirty="0"/>
              <a:t>Functions will be one of most basic levels of reusing code in R, and it will also allow us to start thinking about program design.</a:t>
            </a:r>
          </a:p>
          <a:p>
            <a:r>
              <a:rPr lang="en-US" sz="2000" dirty="0"/>
              <a:t>We already have seen built-in functions and we can use the </a:t>
            </a:r>
            <a:r>
              <a:rPr lang="en-US" sz="2000" b="1" dirty="0"/>
              <a:t>help</a:t>
            </a:r>
            <a:r>
              <a:rPr lang="en-US" sz="2000" dirty="0"/>
              <a:t> function to discover the </a:t>
            </a:r>
            <a:r>
              <a:rPr lang="en-US" sz="2000" i="1" dirty="0"/>
              <a:t>arguments</a:t>
            </a:r>
            <a:r>
              <a:rPr lang="en-US" sz="2000" dirty="0"/>
              <a:t> that the functions take in.</a:t>
            </a:r>
          </a:p>
          <a:p>
            <a:endParaRPr lang="en-US" sz="2000" dirty="0"/>
          </a:p>
        </p:txBody>
      </p:sp>
      <p:sp>
        <p:nvSpPr>
          <p:cNvPr id="3" name="Subtitle 2"/>
          <p:cNvSpPr>
            <a:spLocks noGrp="1"/>
          </p:cNvSpPr>
          <p:nvPr>
            <p:ph type="subTitle" idx="13"/>
          </p:nvPr>
        </p:nvSpPr>
        <p:spPr/>
        <p:txBody>
          <a:bodyPr/>
          <a:lstStyle/>
          <a:p>
            <a:r>
              <a:rPr lang="en-US" dirty="0"/>
              <a:t>Functions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Studio 8.13 Crack Plus Keygen Full Free Download"/>
          <p:cNvPicPr>
            <a:picLocks noChangeAspect="1" noChangeArrowheads="1"/>
          </p:cNvPicPr>
          <p:nvPr/>
        </p:nvPicPr>
        <p:blipFill>
          <a:blip r:embed="rId2">
            <a:grayscl/>
          </a:blip>
          <a:srcRect/>
          <a:stretch>
            <a:fillRect/>
          </a:stretch>
        </p:blipFill>
        <p:spPr bwMode="auto">
          <a:xfrm>
            <a:off x="2586038" y="3503890"/>
            <a:ext cx="4108451" cy="1361004"/>
          </a:xfrm>
          <a:prstGeom prst="rect">
            <a:avLst/>
          </a:prstGeom>
          <a:noFill/>
        </p:spPr>
      </p:pic>
      <p:sp>
        <p:nvSpPr>
          <p:cNvPr id="3" name="Subtitle 2"/>
          <p:cNvSpPr>
            <a:spLocks noGrp="1"/>
          </p:cNvSpPr>
          <p:nvPr>
            <p:ph type="subTitle" idx="13"/>
          </p:nvPr>
        </p:nvSpPr>
        <p:spPr>
          <a:xfrm>
            <a:off x="-1" y="230980"/>
            <a:ext cx="8900809" cy="372135"/>
          </a:xfrm>
        </p:spPr>
        <p:txBody>
          <a:bodyPr/>
          <a:lstStyle/>
          <a:p>
            <a:r>
              <a:rPr lang="en-US" dirty="0"/>
              <a:t>Next Step</a:t>
            </a:r>
          </a:p>
        </p:txBody>
      </p:sp>
      <p:sp>
        <p:nvSpPr>
          <p:cNvPr id="2" name="Content Placeholder 1"/>
          <p:cNvSpPr>
            <a:spLocks noGrp="1"/>
          </p:cNvSpPr>
          <p:nvPr>
            <p:ph idx="4294967295"/>
          </p:nvPr>
        </p:nvSpPr>
        <p:spPr>
          <a:xfrm>
            <a:off x="603115" y="1011677"/>
            <a:ext cx="8219871" cy="4056436"/>
          </a:xfrm>
          <a:prstGeom prst="rect">
            <a:avLst/>
          </a:prstGeom>
        </p:spPr>
        <p:txBody>
          <a:bodyPr/>
          <a:lstStyle/>
          <a:p>
            <a:r>
              <a:rPr lang="en-US" sz="2000" dirty="0">
                <a:hlinkClick r:id="rId3"/>
              </a:rPr>
              <a:t>Download R</a:t>
            </a:r>
            <a:endParaRPr lang="en-US" sz="2000" dirty="0"/>
          </a:p>
          <a:p>
            <a:r>
              <a:rPr lang="en-US" sz="2000" dirty="0">
                <a:hlinkClick r:id="rId4"/>
              </a:rPr>
              <a:t>Download for </a:t>
            </a:r>
            <a:r>
              <a:rPr lang="en-US" sz="2000" dirty="0" err="1">
                <a:hlinkClick r:id="rId4"/>
              </a:rPr>
              <a:t>RStudio</a:t>
            </a:r>
            <a:endParaRPr lang="en-US" sz="2000" dirty="0"/>
          </a:p>
        </p:txBody>
      </p:sp>
      <p:sp>
        <p:nvSpPr>
          <p:cNvPr id="64514" name="AutoShape 2" descr="RStudio PNG clipart images free download | PNGGur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4516" name="AutoShape 4" descr="R: R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4518" name="Picture 6" descr="Tutorial Materials – R/RStudio – Biochemistry Computational ..."/>
          <p:cNvPicPr>
            <a:picLocks noChangeAspect="1" noChangeArrowheads="1"/>
          </p:cNvPicPr>
          <p:nvPr/>
        </p:nvPicPr>
        <p:blipFill>
          <a:blip r:embed="rId5"/>
          <a:srcRect/>
          <a:stretch>
            <a:fillRect/>
          </a:stretch>
        </p:blipFill>
        <p:spPr bwMode="auto">
          <a:xfrm>
            <a:off x="200024" y="3507735"/>
            <a:ext cx="3927475" cy="1449233"/>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b="1" dirty="0"/>
              <a:t>Default values</a:t>
            </a:r>
          </a:p>
          <a:p>
            <a:pPr lvl="1"/>
            <a:r>
              <a:rPr lang="en-US" sz="1600" dirty="0"/>
              <a:t>Notice that so far we've had to define every single argument in the function when using it, but we can also have default values by using an equals sign.</a:t>
            </a:r>
          </a:p>
          <a:p>
            <a:r>
              <a:rPr lang="en-US" sz="2000" b="1" dirty="0"/>
              <a:t>Returning Values</a:t>
            </a:r>
          </a:p>
          <a:p>
            <a:pPr lvl="1"/>
            <a:r>
              <a:rPr lang="en-US" sz="1600" dirty="0"/>
              <a:t>So far we've only been printing out results, but what if we wanted to </a:t>
            </a:r>
            <a:r>
              <a:rPr lang="en-US" sz="1600" b="1" dirty="0"/>
              <a:t>return</a:t>
            </a:r>
            <a:r>
              <a:rPr lang="en-US" sz="1600" dirty="0"/>
              <a:t> the results so that we could assign them to a variable, we can use the </a:t>
            </a:r>
            <a:r>
              <a:rPr lang="en-US" sz="1600" i="1" dirty="0"/>
              <a:t>return</a:t>
            </a:r>
            <a:r>
              <a:rPr lang="en-US" sz="1600" dirty="0"/>
              <a:t> keyword for this task.</a:t>
            </a:r>
          </a:p>
          <a:p>
            <a:endParaRPr lang="en-US" sz="2000" dirty="0"/>
          </a:p>
        </p:txBody>
      </p:sp>
      <p:sp>
        <p:nvSpPr>
          <p:cNvPr id="3" name="Subtitle 2"/>
          <p:cNvSpPr>
            <a:spLocks noGrp="1"/>
          </p:cNvSpPr>
          <p:nvPr>
            <p:ph type="subTitle" idx="13"/>
          </p:nvPr>
        </p:nvSpPr>
        <p:spPr/>
        <p:txBody>
          <a:bodyPr/>
          <a:lstStyle/>
          <a:p>
            <a:r>
              <a:rPr lang="en-US" dirty="0"/>
              <a:t>Functions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b="1" dirty="0"/>
              <a:t>Scope</a:t>
            </a:r>
          </a:p>
          <a:p>
            <a:pPr lvl="1"/>
            <a:r>
              <a:rPr lang="en-US" sz="1600" dirty="0"/>
              <a:t>Scope is the term we use to describe how objects and variable get defined within R. When discussing scope with functions, as a general rule we can say that if a variable is defined only inside a function than its scope is limited to that function. </a:t>
            </a:r>
          </a:p>
          <a:p>
            <a:endParaRPr lang="en-US" sz="2000" dirty="0"/>
          </a:p>
        </p:txBody>
      </p:sp>
      <p:sp>
        <p:nvSpPr>
          <p:cNvPr id="3" name="Subtitle 2"/>
          <p:cNvSpPr>
            <a:spLocks noGrp="1"/>
          </p:cNvSpPr>
          <p:nvPr>
            <p:ph type="subTitle" idx="13"/>
          </p:nvPr>
        </p:nvSpPr>
        <p:spPr/>
        <p:txBody>
          <a:bodyPr/>
          <a:lstStyle/>
          <a:p>
            <a:r>
              <a:rPr lang="en-US" dirty="0"/>
              <a:t>Functions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1143000"/>
            <a:ext cx="8249054" cy="3730556"/>
          </a:xfrm>
          <a:prstGeom prst="rect">
            <a:avLst/>
          </a:prstGeom>
        </p:spPr>
        <p:txBody>
          <a:bodyPr/>
          <a:lstStyle/>
          <a:p>
            <a:r>
              <a:rPr lang="en-US" sz="2000" dirty="0"/>
              <a:t>R contains quite a few useful built-in functions to work with data structures. Here are some of the key functions to know:</a:t>
            </a:r>
          </a:p>
          <a:p>
            <a:pPr lvl="1"/>
            <a:r>
              <a:rPr lang="en-US" sz="1600" dirty="0" err="1"/>
              <a:t>seq</a:t>
            </a:r>
            <a:r>
              <a:rPr lang="en-US" sz="1600" dirty="0"/>
              <a:t>(): Create sequences</a:t>
            </a:r>
          </a:p>
          <a:p>
            <a:pPr lvl="1"/>
            <a:r>
              <a:rPr lang="en-US" sz="1600" dirty="0"/>
              <a:t>sort(): Sort a vector</a:t>
            </a:r>
          </a:p>
          <a:p>
            <a:pPr lvl="1"/>
            <a:r>
              <a:rPr lang="en-US" sz="1600" dirty="0"/>
              <a:t>rev(): Reverse elements in object</a:t>
            </a:r>
          </a:p>
          <a:p>
            <a:pPr lvl="1"/>
            <a:r>
              <a:rPr lang="en-US" sz="1600" dirty="0" err="1"/>
              <a:t>str</a:t>
            </a:r>
            <a:r>
              <a:rPr lang="en-US" sz="1600" dirty="0"/>
              <a:t>(): Show the structure of an object</a:t>
            </a:r>
          </a:p>
          <a:p>
            <a:pPr lvl="1"/>
            <a:r>
              <a:rPr lang="en-US" sz="1600" dirty="0"/>
              <a:t>append(): Merge objects together (works on vectors and lists)</a:t>
            </a:r>
          </a:p>
          <a:p>
            <a:r>
              <a:rPr lang="en-US" sz="2000" b="1" dirty="0"/>
              <a:t>Data Types</a:t>
            </a:r>
          </a:p>
          <a:p>
            <a:pPr lvl="1"/>
            <a:r>
              <a:rPr lang="en-US" sz="1600" dirty="0"/>
              <a:t>is.*(): Check the class of an R object</a:t>
            </a:r>
          </a:p>
          <a:p>
            <a:pPr lvl="1"/>
            <a:r>
              <a:rPr lang="en-US" sz="1600" dirty="0"/>
              <a:t>as.*(): Convert R objects</a:t>
            </a:r>
          </a:p>
          <a:p>
            <a:endParaRPr lang="en-US" sz="2000" dirty="0"/>
          </a:p>
        </p:txBody>
      </p:sp>
      <p:sp>
        <p:nvSpPr>
          <p:cNvPr id="3" name="Subtitle 2"/>
          <p:cNvSpPr>
            <a:spLocks noGrp="1"/>
          </p:cNvSpPr>
          <p:nvPr>
            <p:ph type="subTitle" idx="13"/>
          </p:nvPr>
        </p:nvSpPr>
        <p:spPr/>
        <p:txBody>
          <a:bodyPr/>
          <a:lstStyle/>
          <a:p>
            <a:r>
              <a:rPr lang="en-US" dirty="0"/>
              <a:t>Built-in R Functions</a:t>
            </a:r>
          </a:p>
        </p:txBody>
      </p:sp>
      <p:sp>
        <p:nvSpPr>
          <p:cNvPr id="4" name="Text Placeholder 8"/>
          <p:cNvSpPr>
            <a:spLocks noGrp="1"/>
          </p:cNvSpPr>
          <p:nvPr>
            <p:ph type="body" sz="quarter" idx="15"/>
          </p:nvPr>
        </p:nvSpPr>
        <p:spPr>
          <a:xfrm>
            <a:off x="0" y="675083"/>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Data Structures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1143000"/>
            <a:ext cx="8249054" cy="3730556"/>
          </a:xfrm>
          <a:prstGeom prst="rect">
            <a:avLst/>
          </a:prstGeom>
        </p:spPr>
        <p:txBody>
          <a:bodyPr/>
          <a:lstStyle/>
          <a:p>
            <a:r>
              <a:rPr lang="en-US" sz="2000" dirty="0"/>
              <a:t>We've talked a bit about some of the built-in mathematical functions and features in R, but let's have one more look at a few of them:</a:t>
            </a:r>
          </a:p>
          <a:p>
            <a:pPr lvl="1"/>
            <a:r>
              <a:rPr lang="en-US" sz="1600" dirty="0"/>
              <a:t>abs(): computes the absolute value.</a:t>
            </a:r>
          </a:p>
          <a:p>
            <a:pPr lvl="1"/>
            <a:r>
              <a:rPr lang="en-US" sz="1600" dirty="0"/>
              <a:t>sum(): returns the sum of all the values present in the input.</a:t>
            </a:r>
          </a:p>
          <a:p>
            <a:pPr lvl="1"/>
            <a:r>
              <a:rPr lang="en-US" sz="1600" dirty="0"/>
              <a:t>mean(): computes the arithmetic mean.</a:t>
            </a:r>
          </a:p>
          <a:p>
            <a:pPr lvl="1"/>
            <a:r>
              <a:rPr lang="en-US" sz="1600" dirty="0"/>
              <a:t>round(): rounds values (additional arguments to nearest)</a:t>
            </a:r>
          </a:p>
          <a:p>
            <a:pPr lvl="1"/>
            <a:r>
              <a:rPr lang="en-US" sz="1600" dirty="0" err="1"/>
              <a:t>sqrt</a:t>
            </a:r>
            <a:r>
              <a:rPr lang="en-US" sz="1600" dirty="0"/>
              <a:t>(): computes the square root.</a:t>
            </a:r>
          </a:p>
          <a:p>
            <a:pPr lvl="1"/>
            <a:r>
              <a:rPr lang="en-US" sz="1600" dirty="0"/>
              <a:t>exp(): computes the exponential.</a:t>
            </a:r>
          </a:p>
          <a:p>
            <a:pPr lvl="1"/>
            <a:endParaRPr lang="en-US" sz="1600" dirty="0"/>
          </a:p>
          <a:p>
            <a:endParaRPr lang="en-US" sz="2000" dirty="0"/>
          </a:p>
        </p:txBody>
      </p:sp>
      <p:sp>
        <p:nvSpPr>
          <p:cNvPr id="3" name="Subtitle 2"/>
          <p:cNvSpPr>
            <a:spLocks noGrp="1"/>
          </p:cNvSpPr>
          <p:nvPr>
            <p:ph type="subTitle" idx="13"/>
          </p:nvPr>
        </p:nvSpPr>
        <p:spPr/>
        <p:txBody>
          <a:bodyPr/>
          <a:lstStyle/>
          <a:p>
            <a:r>
              <a:rPr lang="en-US" dirty="0"/>
              <a:t>Built-in R Functions</a:t>
            </a:r>
          </a:p>
        </p:txBody>
      </p:sp>
      <p:sp>
        <p:nvSpPr>
          <p:cNvPr id="4" name="Text Placeholder 8"/>
          <p:cNvSpPr>
            <a:spLocks noGrp="1"/>
          </p:cNvSpPr>
          <p:nvPr>
            <p:ph type="body" sz="quarter" idx="15"/>
          </p:nvPr>
        </p:nvSpPr>
        <p:spPr>
          <a:xfrm>
            <a:off x="0" y="675083"/>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Mathematical</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a:t>R Functions Exercise</a:t>
            </a:r>
          </a:p>
        </p:txBody>
      </p:sp>
    </p:spTree>
    <p:extLst>
      <p:ext uri="{BB962C8B-B14F-4D97-AF65-F5344CB8AC3E}">
        <p14:creationId xmlns:p14="http://schemas.microsoft.com/office/powerpoint/2010/main" val="1670277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406" y="1128712"/>
            <a:ext cx="7164451" cy="1568137"/>
          </a:xfrm>
        </p:spPr>
        <p:txBody>
          <a:bodyPr>
            <a:normAutofit fontScale="90000"/>
          </a:bodyPr>
          <a:lstStyle/>
          <a:p>
            <a:r>
              <a:rPr lang="en-US" dirty="0"/>
              <a:t>Advanced R Programming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dirty="0"/>
              <a:t>There are actually quite a few different apply() type functions in R. We will learn about 2 different apply() functions. </a:t>
            </a:r>
          </a:p>
          <a:p>
            <a:r>
              <a:rPr lang="en-US" sz="2000" dirty="0"/>
              <a:t>The basic idea of an apply() is to apply a function over some </a:t>
            </a:r>
            <a:r>
              <a:rPr lang="en-US" sz="2000" dirty="0" err="1"/>
              <a:t>iterable</a:t>
            </a:r>
            <a:r>
              <a:rPr lang="en-US" sz="2000" dirty="0"/>
              <a:t> object.</a:t>
            </a:r>
          </a:p>
          <a:p>
            <a:r>
              <a:rPr lang="en-US" sz="2000" dirty="0"/>
              <a:t>Let's start with </a:t>
            </a:r>
            <a:r>
              <a:rPr lang="en-US" sz="2000" b="1" dirty="0" err="1"/>
              <a:t>lapply</a:t>
            </a:r>
            <a:r>
              <a:rPr lang="en-US" sz="2000" b="1" dirty="0"/>
              <a:t>():</a:t>
            </a:r>
          </a:p>
          <a:p>
            <a:pPr lvl="1"/>
            <a:r>
              <a:rPr lang="en-US" sz="1600" b="1" dirty="0" err="1"/>
              <a:t>lapply</a:t>
            </a:r>
            <a:r>
              <a:rPr lang="en-US" sz="1600" b="1" dirty="0"/>
              <a:t>()</a:t>
            </a:r>
            <a:r>
              <a:rPr lang="en-US" sz="1600" dirty="0"/>
              <a:t> will apply a function over a list or vector:</a:t>
            </a:r>
          </a:p>
          <a:p>
            <a:pPr lvl="1"/>
            <a:endParaRPr lang="en-US" sz="1600" dirty="0"/>
          </a:p>
          <a:p>
            <a:pPr lvl="1"/>
            <a:endParaRPr lang="en-US" sz="1600" dirty="0"/>
          </a:p>
          <a:p>
            <a:pPr lvl="1"/>
            <a:r>
              <a:rPr lang="en-US" sz="1600" dirty="0"/>
              <a:t>where X is your list/vector and FUN is your function. </a:t>
            </a:r>
          </a:p>
          <a:p>
            <a:endParaRPr lang="en-US" sz="2000" dirty="0"/>
          </a:p>
        </p:txBody>
      </p:sp>
      <p:sp>
        <p:nvSpPr>
          <p:cNvPr id="3" name="Subtitle 2"/>
          <p:cNvSpPr>
            <a:spLocks noGrp="1"/>
          </p:cNvSpPr>
          <p:nvPr>
            <p:ph type="subTitle" idx="13"/>
          </p:nvPr>
        </p:nvSpPr>
        <p:spPr/>
        <p:txBody>
          <a:bodyPr/>
          <a:lstStyle/>
          <a:p>
            <a:r>
              <a:rPr lang="en-US" dirty="0"/>
              <a:t>Apply</a:t>
            </a:r>
          </a:p>
        </p:txBody>
      </p:sp>
      <p:pic>
        <p:nvPicPr>
          <p:cNvPr id="74754" name="Picture 2"/>
          <p:cNvPicPr>
            <a:picLocks noChangeAspect="1" noChangeArrowheads="1"/>
          </p:cNvPicPr>
          <p:nvPr/>
        </p:nvPicPr>
        <p:blipFill>
          <a:blip r:embed="rId2"/>
          <a:srcRect/>
          <a:stretch>
            <a:fillRect/>
          </a:stretch>
        </p:blipFill>
        <p:spPr bwMode="auto">
          <a:xfrm>
            <a:off x="3752850" y="2709862"/>
            <a:ext cx="1524000" cy="35242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b="1" dirty="0"/>
              <a:t>Anonymous Functions</a:t>
            </a:r>
          </a:p>
          <a:p>
            <a:pPr lvl="1"/>
            <a:r>
              <a:rPr lang="en-US" sz="1600" dirty="0"/>
              <a:t>So you noticed that in the last example we had to write out an entire function to apply to the vector, but in reality that function is just doing something pretty simple, adding a random number. Do we really want to have to formally define an entire function for this? We don't want to, especially if we only plan to use this function a single time!</a:t>
            </a:r>
          </a:p>
          <a:p>
            <a:pPr lvl="1"/>
            <a:r>
              <a:rPr lang="en-US" sz="1600" dirty="0"/>
              <a:t>To address this issue, we can create an anonymous function (called this because we won't ever name it). </a:t>
            </a:r>
          </a:p>
          <a:p>
            <a:pPr lvl="1"/>
            <a:r>
              <a:rPr lang="en-US" sz="1600" dirty="0"/>
              <a:t>Here's the syntax for an anonymous function in R:</a:t>
            </a:r>
          </a:p>
          <a:p>
            <a:endParaRPr lang="en-US" sz="2000" dirty="0"/>
          </a:p>
        </p:txBody>
      </p:sp>
      <p:sp>
        <p:nvSpPr>
          <p:cNvPr id="3" name="Subtitle 2"/>
          <p:cNvSpPr>
            <a:spLocks noGrp="1"/>
          </p:cNvSpPr>
          <p:nvPr>
            <p:ph type="subTitle" idx="13"/>
          </p:nvPr>
        </p:nvSpPr>
        <p:spPr/>
        <p:txBody>
          <a:bodyPr/>
          <a:lstStyle/>
          <a:p>
            <a:r>
              <a:rPr lang="en-US" dirty="0"/>
              <a:t>Apply</a:t>
            </a:r>
          </a:p>
        </p:txBody>
      </p:sp>
      <p:pic>
        <p:nvPicPr>
          <p:cNvPr id="74755" name="Picture 3"/>
          <p:cNvPicPr>
            <a:picLocks noChangeAspect="1" noChangeArrowheads="1"/>
          </p:cNvPicPr>
          <p:nvPr/>
        </p:nvPicPr>
        <p:blipFill>
          <a:blip r:embed="rId2"/>
          <a:srcRect/>
          <a:stretch>
            <a:fillRect/>
          </a:stretch>
        </p:blipFill>
        <p:spPr bwMode="auto">
          <a:xfrm>
            <a:off x="3705225" y="3112294"/>
            <a:ext cx="1790700" cy="333375"/>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b="1" dirty="0" err="1"/>
              <a:t>sapply</a:t>
            </a:r>
            <a:r>
              <a:rPr lang="en-US" sz="2000" b="1" dirty="0"/>
              <a:t>() vs. </a:t>
            </a:r>
            <a:r>
              <a:rPr lang="en-US" sz="2000" b="1" dirty="0" err="1"/>
              <a:t>lapply</a:t>
            </a:r>
            <a:r>
              <a:rPr lang="en-US" sz="2000" b="1" dirty="0"/>
              <a:t>()</a:t>
            </a:r>
          </a:p>
          <a:p>
            <a:pPr lvl="1"/>
            <a:r>
              <a:rPr lang="en-US" sz="1600" dirty="0"/>
              <a:t>Notice that </a:t>
            </a:r>
            <a:r>
              <a:rPr lang="en-US" sz="1600" dirty="0" err="1"/>
              <a:t>lapply</a:t>
            </a:r>
            <a:r>
              <a:rPr lang="en-US" sz="1600" dirty="0"/>
              <a:t> returned a list. We can use </a:t>
            </a:r>
            <a:r>
              <a:rPr lang="en-US" sz="1600" dirty="0" err="1"/>
              <a:t>sapply</a:t>
            </a:r>
            <a:r>
              <a:rPr lang="en-US" sz="1600" dirty="0"/>
              <a:t>, which simplifies the process by returning a vector or matrix. </a:t>
            </a:r>
          </a:p>
          <a:p>
            <a:r>
              <a:rPr lang="en-US" sz="2000" b="1" dirty="0" err="1"/>
              <a:t>sapply</a:t>
            </a:r>
            <a:r>
              <a:rPr lang="en-US" sz="2000" b="1" dirty="0"/>
              <a:t>() limitations</a:t>
            </a:r>
          </a:p>
          <a:p>
            <a:pPr lvl="1"/>
            <a:r>
              <a:rPr lang="en-US" sz="1600" dirty="0" err="1"/>
              <a:t>sapply</a:t>
            </a:r>
            <a:r>
              <a:rPr lang="en-US" sz="1600" dirty="0"/>
              <a:t>() won't be able to automatically return a vector if your applied function doesn't return something for all elements in that vector.</a:t>
            </a:r>
          </a:p>
          <a:p>
            <a:endParaRPr lang="en-US" sz="2000" dirty="0"/>
          </a:p>
        </p:txBody>
      </p:sp>
      <p:sp>
        <p:nvSpPr>
          <p:cNvPr id="3" name="Subtitle 2"/>
          <p:cNvSpPr>
            <a:spLocks noGrp="1"/>
          </p:cNvSpPr>
          <p:nvPr>
            <p:ph type="subTitle" idx="13"/>
          </p:nvPr>
        </p:nvSpPr>
        <p:spPr/>
        <p:txBody>
          <a:bodyPr/>
          <a:lstStyle/>
          <a:p>
            <a:r>
              <a:rPr lang="en-US" dirty="0"/>
              <a:t>Apply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8249054" cy="3939702"/>
          </a:xfrm>
          <a:prstGeom prst="rect">
            <a:avLst/>
          </a:prstGeom>
        </p:spPr>
        <p:txBody>
          <a:bodyPr/>
          <a:lstStyle/>
          <a:p>
            <a:r>
              <a:rPr lang="en-US" sz="2000" dirty="0"/>
              <a:t>Regular expressions is a general term which covers the idea of pattern searching, typically in a string (or a vector of strings).</a:t>
            </a:r>
          </a:p>
          <a:p>
            <a:r>
              <a:rPr lang="en-US" sz="2000" dirty="0"/>
              <a:t>For now we'll learn about two useful functions for regular expressions and pattern searching:</a:t>
            </a:r>
          </a:p>
          <a:p>
            <a:pPr lvl="1"/>
            <a:r>
              <a:rPr lang="en-US" sz="1600" dirty="0" err="1"/>
              <a:t>grepl</a:t>
            </a:r>
            <a:r>
              <a:rPr lang="en-US" sz="1600" dirty="0"/>
              <a:t>(), which returns a logical indicating if the pattern was found</a:t>
            </a:r>
          </a:p>
          <a:p>
            <a:pPr lvl="1"/>
            <a:r>
              <a:rPr lang="en-US" sz="1600" dirty="0" err="1"/>
              <a:t>grep</a:t>
            </a:r>
            <a:r>
              <a:rPr lang="en-US" sz="1600" dirty="0"/>
              <a:t>(), which returns a vector of index locations of matching pattern instances</a:t>
            </a:r>
          </a:p>
          <a:p>
            <a:r>
              <a:rPr lang="en-US" sz="2000" dirty="0"/>
              <a:t>For both of these functions you'll pass in a pattern and then the object you want to search.</a:t>
            </a:r>
          </a:p>
          <a:p>
            <a:endParaRPr lang="en-US" sz="2000" dirty="0"/>
          </a:p>
        </p:txBody>
      </p:sp>
      <p:sp>
        <p:nvSpPr>
          <p:cNvPr id="3" name="Subtitle 2"/>
          <p:cNvSpPr>
            <a:spLocks noGrp="1"/>
          </p:cNvSpPr>
          <p:nvPr>
            <p:ph type="subTitle" idx="13"/>
          </p:nvPr>
        </p:nvSpPr>
        <p:spPr/>
        <p:txBody>
          <a:bodyPr/>
          <a:lstStyle/>
          <a:p>
            <a:r>
              <a:rPr lang="en-US" dirty="0"/>
              <a:t>Regular Expressions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71688" y="542925"/>
            <a:ext cx="4664868" cy="4600575"/>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t>Development Environment Overview</a:t>
            </a:r>
          </a:p>
          <a:p>
            <a:pPr algn="ctr"/>
            <a:endParaRPr lang="en-IN" sz="3600" dirty="0"/>
          </a:p>
          <a:p>
            <a:pPr algn="ctr"/>
            <a:endParaRPr lang="en-IN" sz="3600" dirty="0"/>
          </a:p>
          <a:p>
            <a:pPr algn="ctr"/>
            <a:endParaRPr lang="en-IN" sz="3600" dirty="0"/>
          </a:p>
        </p:txBody>
      </p:sp>
      <p:pic>
        <p:nvPicPr>
          <p:cNvPr id="65540" name="Picture 4" descr="RStudio | Open source &amp; professional software for data science ..."/>
          <p:cNvPicPr>
            <a:picLocks noChangeAspect="1" noChangeArrowheads="1"/>
          </p:cNvPicPr>
          <p:nvPr/>
        </p:nvPicPr>
        <p:blipFill>
          <a:blip r:embed="rId2"/>
          <a:srcRect/>
          <a:stretch>
            <a:fillRect/>
          </a:stretch>
        </p:blipFill>
        <p:spPr bwMode="auto">
          <a:xfrm>
            <a:off x="2071689" y="2729032"/>
            <a:ext cx="4672012" cy="2414468"/>
          </a:xfrm>
          <a:prstGeom prst="rect">
            <a:avLst/>
          </a:prstGeom>
          <a:noFill/>
        </p:spPr>
      </p:pic>
    </p:spTree>
    <p:extLst>
      <p:ext uri="{BB962C8B-B14F-4D97-AF65-F5344CB8AC3E}">
        <p14:creationId xmlns:p14="http://schemas.microsoft.com/office/powerpoint/2010/main" val="16702772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33854"/>
            <a:ext cx="5657392" cy="3939702"/>
          </a:xfrm>
          <a:prstGeom prst="rect">
            <a:avLst/>
          </a:prstGeom>
        </p:spPr>
        <p:txBody>
          <a:bodyPr/>
          <a:lstStyle/>
          <a:p>
            <a:r>
              <a:rPr lang="en-US" sz="2000" dirty="0"/>
              <a:t>R gives us a variety of tools for working with timestamp information. </a:t>
            </a:r>
          </a:p>
          <a:p>
            <a:r>
              <a:rPr lang="en-US" sz="2000" b="1" dirty="0"/>
              <a:t>Dates</a:t>
            </a:r>
          </a:p>
          <a:p>
            <a:pPr lvl="1"/>
            <a:r>
              <a:rPr lang="en-US" sz="1600" dirty="0"/>
              <a:t>We can ask for today's date by asking the system using </a:t>
            </a:r>
            <a:r>
              <a:rPr lang="en-US" sz="1600" b="1" dirty="0" err="1"/>
              <a:t>Sys.Date</a:t>
            </a:r>
            <a:r>
              <a:rPr lang="en-US" sz="1600" b="1" dirty="0"/>
              <a:t>() </a:t>
            </a:r>
            <a:r>
              <a:rPr lang="en-US" sz="1600" dirty="0"/>
              <a:t>function</a:t>
            </a:r>
          </a:p>
          <a:p>
            <a:pPr lvl="1"/>
            <a:r>
              <a:rPr lang="en-US" sz="1600" dirty="0"/>
              <a:t>You can convert character strings in R to a Date object using </a:t>
            </a:r>
            <a:r>
              <a:rPr lang="en-US" sz="1600" b="1" dirty="0" err="1"/>
              <a:t>as.Date</a:t>
            </a:r>
            <a:r>
              <a:rPr lang="en-US" sz="1600" b="1" dirty="0"/>
              <a:t>()</a:t>
            </a:r>
            <a:r>
              <a:rPr lang="en-US" sz="1600" dirty="0"/>
              <a:t>. You'll need to make sure its in the correct format, or use % symbols that correlate with your given format:</a:t>
            </a:r>
          </a:p>
          <a:p>
            <a:r>
              <a:rPr lang="en-US" sz="2000" b="1" dirty="0"/>
              <a:t>Time</a:t>
            </a:r>
          </a:p>
          <a:p>
            <a:pPr lvl="1"/>
            <a:r>
              <a:rPr lang="en-US" sz="1600" dirty="0"/>
              <a:t>Just like with Dates, we can also convert strings and work with them for time information. </a:t>
            </a:r>
          </a:p>
          <a:p>
            <a:pPr lvl="1"/>
            <a:r>
              <a:rPr lang="en-US" sz="1600" dirty="0"/>
              <a:t>Most times, we'll actually be using the </a:t>
            </a:r>
            <a:r>
              <a:rPr lang="en-US" sz="1600" b="1" dirty="0" err="1"/>
              <a:t>strptime</a:t>
            </a:r>
            <a:r>
              <a:rPr lang="en-US" sz="1600" b="1" dirty="0"/>
              <a:t>()</a:t>
            </a:r>
            <a:r>
              <a:rPr lang="en-US" sz="1600" dirty="0"/>
              <a:t> function.</a:t>
            </a:r>
          </a:p>
        </p:txBody>
      </p:sp>
      <p:sp>
        <p:nvSpPr>
          <p:cNvPr id="3" name="Subtitle 2"/>
          <p:cNvSpPr>
            <a:spLocks noGrp="1"/>
          </p:cNvSpPr>
          <p:nvPr>
            <p:ph type="subTitle" idx="13"/>
          </p:nvPr>
        </p:nvSpPr>
        <p:spPr/>
        <p:txBody>
          <a:bodyPr/>
          <a:lstStyle/>
          <a:p>
            <a:r>
              <a:rPr lang="en-US" dirty="0"/>
              <a:t>Timestamps</a:t>
            </a:r>
          </a:p>
        </p:txBody>
      </p:sp>
      <p:pic>
        <p:nvPicPr>
          <p:cNvPr id="75778" name="Picture 2"/>
          <p:cNvPicPr>
            <a:picLocks noChangeAspect="1" noChangeArrowheads="1"/>
          </p:cNvPicPr>
          <p:nvPr/>
        </p:nvPicPr>
        <p:blipFill>
          <a:blip r:embed="rId2"/>
          <a:srcRect/>
          <a:stretch>
            <a:fillRect/>
          </a:stretch>
        </p:blipFill>
        <p:spPr bwMode="auto">
          <a:xfrm>
            <a:off x="6179345" y="907210"/>
            <a:ext cx="2747962" cy="215508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Picture 7" descr="Applied R Code | Data Science for Immediate Application | Page 2"/>
          <p:cNvPicPr>
            <a:picLocks noChangeAspect="1" noChangeArrowheads="1"/>
          </p:cNvPicPr>
          <p:nvPr/>
        </p:nvPicPr>
        <p:blipFill>
          <a:blip r:embed="rId2"/>
          <a:srcRect/>
          <a:stretch>
            <a:fillRect/>
          </a:stretch>
        </p:blipFill>
        <p:spPr bwMode="auto">
          <a:xfrm>
            <a:off x="6993732" y="3207545"/>
            <a:ext cx="1935956" cy="1935956"/>
          </a:xfrm>
          <a:prstGeom prst="rect">
            <a:avLst/>
          </a:prstGeom>
          <a:noFill/>
        </p:spPr>
      </p:pic>
      <p:sp>
        <p:nvSpPr>
          <p:cNvPr id="2" name="Title 1"/>
          <p:cNvSpPr>
            <a:spLocks noGrp="1"/>
          </p:cNvSpPr>
          <p:nvPr>
            <p:ph type="ctrTitle"/>
          </p:nvPr>
        </p:nvSpPr>
        <p:spPr>
          <a:xfrm>
            <a:off x="576262" y="1464469"/>
            <a:ext cx="7164451" cy="1353824"/>
          </a:xfrm>
        </p:spPr>
        <p:txBody>
          <a:bodyPr>
            <a:normAutofit/>
          </a:bodyPr>
          <a:lstStyle/>
          <a:p>
            <a:r>
              <a:rPr lang="en-US" dirty="0"/>
              <a:t>R Packages</a:t>
            </a:r>
          </a:p>
        </p:txBody>
      </p:sp>
      <p:sp>
        <p:nvSpPr>
          <p:cNvPr id="3" name="Rectangle 2"/>
          <p:cNvSpPr/>
          <p:nvPr/>
        </p:nvSpPr>
        <p:spPr>
          <a:xfrm>
            <a:off x="3679384" y="2915722"/>
            <a:ext cx="4056944" cy="369332"/>
          </a:xfrm>
          <a:prstGeom prst="rect">
            <a:avLst/>
          </a:prstGeom>
        </p:spPr>
        <p:txBody>
          <a:bodyPr wrap="none">
            <a:spAutoFit/>
          </a:bodyPr>
          <a:lstStyle/>
          <a:p>
            <a:r>
              <a:rPr lang="en-US" dirty="0">
                <a:hlinkClick r:id="rId3"/>
              </a:rPr>
              <a:t>https://rstudio.com/products/rpackages/</a:t>
            </a:r>
            <a:endParaRPr lang="en-US" dirty="0"/>
          </a:p>
        </p:txBody>
      </p:sp>
      <p:pic>
        <p:nvPicPr>
          <p:cNvPr id="11" name="Picture 1"/>
          <p:cNvPicPr>
            <a:picLocks noChangeAspect="1" noChangeArrowheads="1"/>
          </p:cNvPicPr>
          <p:nvPr/>
        </p:nvPicPr>
        <p:blipFill>
          <a:blip r:embed="rId4"/>
          <a:srcRect/>
          <a:stretch>
            <a:fillRect/>
          </a:stretch>
        </p:blipFill>
        <p:spPr bwMode="auto">
          <a:xfrm>
            <a:off x="1" y="3921919"/>
            <a:ext cx="1010962" cy="1078705"/>
          </a:xfrm>
          <a:prstGeom prst="rect">
            <a:avLst/>
          </a:prstGeom>
          <a:noFill/>
          <a:ln w="9525">
            <a:noFill/>
            <a:miter lim="800000"/>
            <a:headEnd/>
            <a:tailEnd/>
          </a:ln>
          <a:effectLst/>
        </p:spPr>
      </p:pic>
      <p:pic>
        <p:nvPicPr>
          <p:cNvPr id="12" name="Picture 1"/>
          <p:cNvPicPr>
            <a:picLocks noChangeAspect="1" noChangeArrowheads="1"/>
          </p:cNvPicPr>
          <p:nvPr/>
        </p:nvPicPr>
        <p:blipFill>
          <a:blip r:embed="rId5"/>
          <a:srcRect/>
          <a:stretch>
            <a:fillRect/>
          </a:stretch>
        </p:blipFill>
        <p:spPr bwMode="auto">
          <a:xfrm>
            <a:off x="990613" y="3936207"/>
            <a:ext cx="923135" cy="1035843"/>
          </a:xfrm>
          <a:prstGeom prst="rect">
            <a:avLst/>
          </a:prstGeom>
          <a:noFill/>
          <a:ln w="9525">
            <a:noFill/>
            <a:miter lim="800000"/>
            <a:headEnd/>
            <a:tailEnd/>
          </a:ln>
          <a:effectLst/>
        </p:spPr>
      </p:pic>
      <p:pic>
        <p:nvPicPr>
          <p:cNvPr id="13" name="Picture 1"/>
          <p:cNvPicPr>
            <a:picLocks noChangeAspect="1" noChangeArrowheads="1"/>
          </p:cNvPicPr>
          <p:nvPr/>
        </p:nvPicPr>
        <p:blipFill>
          <a:blip r:embed="rId6"/>
          <a:srcRect/>
          <a:stretch>
            <a:fillRect/>
          </a:stretch>
        </p:blipFill>
        <p:spPr bwMode="auto">
          <a:xfrm>
            <a:off x="1928848" y="3943349"/>
            <a:ext cx="892933" cy="102870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950119"/>
            <a:ext cx="8249054" cy="3923437"/>
          </a:xfrm>
          <a:prstGeom prst="rect">
            <a:avLst/>
          </a:prstGeom>
        </p:spPr>
        <p:txBody>
          <a:bodyPr/>
          <a:lstStyle/>
          <a:p>
            <a:r>
              <a:rPr lang="en-US" sz="2000" dirty="0"/>
              <a:t>The goal of data exploration is to generate many promising leads that you can later explore in more depth.</a:t>
            </a:r>
          </a:p>
        </p:txBody>
      </p:sp>
      <p:sp>
        <p:nvSpPr>
          <p:cNvPr id="3" name="Subtitle 2"/>
          <p:cNvSpPr>
            <a:spLocks noGrp="1"/>
          </p:cNvSpPr>
          <p:nvPr>
            <p:ph type="subTitle" idx="13"/>
          </p:nvPr>
        </p:nvSpPr>
        <p:spPr/>
        <p:txBody>
          <a:bodyPr/>
          <a:lstStyle/>
          <a:p>
            <a:r>
              <a:rPr lang="en-US" dirty="0"/>
              <a:t>Introduction</a:t>
            </a:r>
          </a:p>
        </p:txBody>
      </p:sp>
      <p:pic>
        <p:nvPicPr>
          <p:cNvPr id="234498" name="Picture 2" descr="https://d33wubrfki0l68.cloudfront.net/795c039ba2520455d833b4034befc8cf360a70ba/558a5/diagrams/data-science-explore.png"/>
          <p:cNvPicPr>
            <a:picLocks noChangeAspect="1" noChangeArrowheads="1"/>
          </p:cNvPicPr>
          <p:nvPr/>
        </p:nvPicPr>
        <p:blipFill>
          <a:blip r:embed="rId2"/>
          <a:srcRect/>
          <a:stretch>
            <a:fillRect/>
          </a:stretch>
        </p:blipFill>
        <p:spPr bwMode="auto">
          <a:xfrm>
            <a:off x="1482592" y="2003424"/>
            <a:ext cx="6347753" cy="2332831"/>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1143000"/>
            <a:ext cx="8249054" cy="3730556"/>
          </a:xfrm>
          <a:prstGeom prst="rect">
            <a:avLst/>
          </a:prstGeom>
        </p:spPr>
        <p:txBody>
          <a:bodyPr/>
          <a:lstStyle/>
          <a:p>
            <a:r>
              <a:rPr lang="en-US" sz="2000" dirty="0"/>
              <a:t>We'll be covering the following functions:</a:t>
            </a:r>
          </a:p>
          <a:p>
            <a:pPr lvl="1"/>
            <a:r>
              <a:rPr lang="en-US" sz="1600" b="1" dirty="0"/>
              <a:t>filter() </a:t>
            </a:r>
            <a:r>
              <a:rPr lang="en-US" sz="1600" dirty="0"/>
              <a:t>allows you to select a subset of rows in a data frame.</a:t>
            </a:r>
          </a:p>
          <a:p>
            <a:pPr lvl="1"/>
            <a:r>
              <a:rPr lang="en-US" sz="1600" b="1" dirty="0"/>
              <a:t>slice() </a:t>
            </a:r>
            <a:r>
              <a:rPr lang="en-US" sz="1600" dirty="0"/>
              <a:t>allows us to select rows by position. </a:t>
            </a:r>
          </a:p>
          <a:p>
            <a:pPr lvl="1"/>
            <a:r>
              <a:rPr lang="en-US" sz="1600" b="1" dirty="0"/>
              <a:t>arrange() </a:t>
            </a:r>
            <a:r>
              <a:rPr lang="en-US" sz="1600" dirty="0"/>
              <a:t>works similarly to filter() except that instead of filtering or selecting rows, it reorders them. </a:t>
            </a:r>
          </a:p>
          <a:p>
            <a:pPr lvl="1"/>
            <a:r>
              <a:rPr lang="en-US" sz="1600" b="1" dirty="0"/>
              <a:t>select() </a:t>
            </a:r>
            <a:r>
              <a:rPr lang="en-US" sz="1600" dirty="0"/>
              <a:t>(and </a:t>
            </a:r>
            <a:r>
              <a:rPr lang="en-US" sz="1600" b="1" dirty="0"/>
              <a:t>rename()</a:t>
            </a:r>
            <a:r>
              <a:rPr lang="en-US" sz="1600" dirty="0"/>
              <a:t>): Often you work with large datasets with many columns but only a few are actually of interest to you. select() allows you to rapidly zoom in on a useful subset using operations that usually only work on numeric variable positions.</a:t>
            </a:r>
          </a:p>
          <a:p>
            <a:pPr lvl="1"/>
            <a:r>
              <a:rPr lang="en-US" sz="1600" b="1" dirty="0"/>
              <a:t>distinct() </a:t>
            </a:r>
            <a:r>
              <a:rPr lang="en-US" sz="1600" dirty="0"/>
              <a:t>returns the unique values in a table.</a:t>
            </a:r>
          </a:p>
          <a:p>
            <a:endParaRPr lang="en-US" sz="2000" dirty="0"/>
          </a:p>
        </p:txBody>
      </p:sp>
      <p:sp>
        <p:nvSpPr>
          <p:cNvPr id="3" name="Subtitle 2"/>
          <p:cNvSpPr>
            <a:spLocks noGrp="1"/>
          </p:cNvSpPr>
          <p:nvPr>
            <p:ph type="subTitle" idx="13"/>
          </p:nvPr>
        </p:nvSpPr>
        <p:spPr/>
        <p:txBody>
          <a:bodyPr/>
          <a:lstStyle/>
          <a:p>
            <a:r>
              <a:rPr lang="en-US" dirty="0" err="1"/>
              <a:t>Dplyr</a:t>
            </a:r>
            <a:r>
              <a:rPr lang="en-US" dirty="0"/>
              <a:t> Package</a:t>
            </a:r>
          </a:p>
        </p:txBody>
      </p:sp>
      <p:sp>
        <p:nvSpPr>
          <p:cNvPr id="4" name="Text Placeholder 8"/>
          <p:cNvSpPr>
            <a:spLocks noGrp="1"/>
          </p:cNvSpPr>
          <p:nvPr>
            <p:ph type="body" sz="quarter" idx="15"/>
          </p:nvPr>
        </p:nvSpPr>
        <p:spPr>
          <a:xfrm>
            <a:off x="0" y="675083"/>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Manipulating Data</a:t>
            </a:r>
          </a:p>
        </p:txBody>
      </p:sp>
      <p:pic>
        <p:nvPicPr>
          <p:cNvPr id="6" name="Picture 1"/>
          <p:cNvPicPr>
            <a:picLocks noChangeAspect="1" noChangeArrowheads="1"/>
          </p:cNvPicPr>
          <p:nvPr/>
        </p:nvPicPr>
        <p:blipFill>
          <a:blip r:embed="rId2"/>
          <a:srcRect/>
          <a:stretch>
            <a:fillRect/>
          </a:stretch>
        </p:blipFill>
        <p:spPr bwMode="auto">
          <a:xfrm>
            <a:off x="7684982" y="0"/>
            <a:ext cx="1218511" cy="1300163"/>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1143000"/>
            <a:ext cx="8249054" cy="3730556"/>
          </a:xfrm>
          <a:prstGeom prst="rect">
            <a:avLst/>
          </a:prstGeom>
        </p:spPr>
        <p:txBody>
          <a:bodyPr/>
          <a:lstStyle/>
          <a:p>
            <a:r>
              <a:rPr lang="en-US" sz="2000" dirty="0"/>
              <a:t>Some more functions:</a:t>
            </a:r>
          </a:p>
          <a:p>
            <a:pPr lvl="1"/>
            <a:r>
              <a:rPr lang="en-US" sz="1600" b="1" dirty="0"/>
              <a:t>mutate() </a:t>
            </a:r>
            <a:r>
              <a:rPr lang="en-US" sz="1600" dirty="0"/>
              <a:t>and </a:t>
            </a:r>
            <a:r>
              <a:rPr lang="en-US" sz="1600" b="1" dirty="0"/>
              <a:t>transmute()</a:t>
            </a:r>
            <a:r>
              <a:rPr lang="en-US" sz="1600" dirty="0"/>
              <a:t>: Besides selecting sets of existing columns, it’s often useful to add new columns that are functions of existing columns. This is the job of mutate(). Use transmute if you only want the new columns.</a:t>
            </a:r>
          </a:p>
          <a:p>
            <a:pPr lvl="1"/>
            <a:r>
              <a:rPr lang="en-US" sz="1600" b="1" dirty="0" err="1"/>
              <a:t>summarise</a:t>
            </a:r>
            <a:r>
              <a:rPr lang="en-US" sz="1600" b="1" dirty="0"/>
              <a:t>() </a:t>
            </a:r>
            <a:r>
              <a:rPr lang="en-US" sz="1600" dirty="0"/>
              <a:t>quickly collapses data frames into single rows using functions that aggregate results. Remember to use na.rm=TRUE to remove NA values.</a:t>
            </a:r>
          </a:p>
          <a:p>
            <a:pPr lvl="1"/>
            <a:r>
              <a:rPr lang="en-US" sz="1600" b="1" dirty="0" err="1"/>
              <a:t>sample_n</a:t>
            </a:r>
            <a:r>
              <a:rPr lang="en-US" sz="1600" b="1" dirty="0"/>
              <a:t>() </a:t>
            </a:r>
            <a:r>
              <a:rPr lang="en-US" sz="1600" dirty="0"/>
              <a:t>and </a:t>
            </a:r>
            <a:r>
              <a:rPr lang="en-US" sz="1600" b="1" dirty="0" err="1"/>
              <a:t>sample_frac</a:t>
            </a:r>
            <a:r>
              <a:rPr lang="en-US" sz="1600" b="1" dirty="0"/>
              <a:t>()</a:t>
            </a:r>
            <a:r>
              <a:rPr lang="en-US" sz="1600" dirty="0"/>
              <a:t> can be used to take a random sample of rows: use </a:t>
            </a:r>
            <a:r>
              <a:rPr lang="en-US" sz="1600" dirty="0" err="1"/>
              <a:t>sample_n</a:t>
            </a:r>
            <a:r>
              <a:rPr lang="en-US" sz="1600" dirty="0"/>
              <a:t>() for a fixed number and </a:t>
            </a:r>
            <a:r>
              <a:rPr lang="en-US" sz="1600" dirty="0" err="1"/>
              <a:t>sample_frac</a:t>
            </a:r>
            <a:r>
              <a:rPr lang="en-US" sz="1600" dirty="0"/>
              <a:t>() for a fixed fraction.</a:t>
            </a:r>
          </a:p>
          <a:p>
            <a:endParaRPr lang="en-US" sz="2000" dirty="0"/>
          </a:p>
        </p:txBody>
      </p:sp>
      <p:sp>
        <p:nvSpPr>
          <p:cNvPr id="3" name="Subtitle 2"/>
          <p:cNvSpPr>
            <a:spLocks noGrp="1"/>
          </p:cNvSpPr>
          <p:nvPr>
            <p:ph type="subTitle" idx="13"/>
          </p:nvPr>
        </p:nvSpPr>
        <p:spPr/>
        <p:txBody>
          <a:bodyPr/>
          <a:lstStyle/>
          <a:p>
            <a:r>
              <a:rPr lang="en-US" dirty="0" err="1"/>
              <a:t>Dplyr</a:t>
            </a:r>
            <a:r>
              <a:rPr lang="en-US" dirty="0"/>
              <a:t> Package</a:t>
            </a:r>
          </a:p>
        </p:txBody>
      </p:sp>
      <p:sp>
        <p:nvSpPr>
          <p:cNvPr id="4" name="Text Placeholder 8"/>
          <p:cNvSpPr>
            <a:spLocks noGrp="1"/>
          </p:cNvSpPr>
          <p:nvPr>
            <p:ph type="body" sz="quarter" idx="15"/>
          </p:nvPr>
        </p:nvSpPr>
        <p:spPr>
          <a:xfrm>
            <a:off x="0" y="675083"/>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Manipulating Data</a:t>
            </a:r>
          </a:p>
        </p:txBody>
      </p:sp>
      <p:pic>
        <p:nvPicPr>
          <p:cNvPr id="6" name="Picture 1"/>
          <p:cNvPicPr>
            <a:picLocks noChangeAspect="1" noChangeArrowheads="1"/>
          </p:cNvPicPr>
          <p:nvPr/>
        </p:nvPicPr>
        <p:blipFill>
          <a:blip r:embed="rId2"/>
          <a:srcRect/>
          <a:stretch>
            <a:fillRect/>
          </a:stretch>
        </p:blipFill>
        <p:spPr bwMode="auto">
          <a:xfrm>
            <a:off x="7684982" y="0"/>
            <a:ext cx="1218511" cy="1300163"/>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err="1"/>
              <a:t>Dplyr</a:t>
            </a:r>
            <a:r>
              <a:rPr lang="en-IN" sz="5000" b="1" dirty="0"/>
              <a:t> Exercise</a:t>
            </a:r>
          </a:p>
        </p:txBody>
      </p:sp>
    </p:spTree>
    <p:extLst>
      <p:ext uri="{BB962C8B-B14F-4D97-AF65-F5344CB8AC3E}">
        <p14:creationId xmlns:p14="http://schemas.microsoft.com/office/powerpoint/2010/main" val="16702772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1"/>
          <p:cNvPicPr>
            <a:picLocks noChangeAspect="1" noChangeArrowheads="1"/>
          </p:cNvPicPr>
          <p:nvPr/>
        </p:nvPicPr>
        <p:blipFill>
          <a:blip r:embed="rId2"/>
          <a:srcRect/>
          <a:stretch>
            <a:fillRect/>
          </a:stretch>
        </p:blipFill>
        <p:spPr bwMode="auto">
          <a:xfrm>
            <a:off x="7905763" y="100179"/>
            <a:ext cx="973918" cy="1092827"/>
          </a:xfrm>
          <a:prstGeom prst="rect">
            <a:avLst/>
          </a:prstGeom>
          <a:noFill/>
          <a:ln w="9525">
            <a:noFill/>
            <a:miter lim="800000"/>
            <a:headEnd/>
            <a:tailEnd/>
          </a:ln>
          <a:effectLst/>
        </p:spPr>
      </p:pic>
      <p:sp>
        <p:nvSpPr>
          <p:cNvPr id="2" name="Content Placeholder 1"/>
          <p:cNvSpPr>
            <a:spLocks noGrp="1"/>
          </p:cNvSpPr>
          <p:nvPr>
            <p:ph idx="4294967295"/>
          </p:nvPr>
        </p:nvSpPr>
        <p:spPr>
          <a:xfrm>
            <a:off x="593389" y="1143000"/>
            <a:ext cx="7507624" cy="3730556"/>
          </a:xfrm>
          <a:prstGeom prst="rect">
            <a:avLst/>
          </a:prstGeom>
        </p:spPr>
        <p:txBody>
          <a:bodyPr/>
          <a:lstStyle/>
          <a:p>
            <a:r>
              <a:rPr lang="en-US" sz="2000" dirty="0"/>
              <a:t>Hopefully you've seen how </a:t>
            </a:r>
            <a:r>
              <a:rPr lang="en-US" sz="2000" b="1" dirty="0" err="1"/>
              <a:t>dplyr</a:t>
            </a:r>
            <a:r>
              <a:rPr lang="en-US" sz="2000" b="1" dirty="0"/>
              <a:t>() </a:t>
            </a:r>
            <a:r>
              <a:rPr lang="en-US" sz="2000" dirty="0"/>
              <a:t>can save you lots of time and headaches! Remember to use </a:t>
            </a:r>
            <a:r>
              <a:rPr lang="en-US" sz="2000" b="1" dirty="0"/>
              <a:t>help()</a:t>
            </a:r>
            <a:r>
              <a:rPr lang="en-US" sz="2000" dirty="0"/>
              <a:t> if you ever need help using the package.</a:t>
            </a:r>
          </a:p>
          <a:p>
            <a:r>
              <a:rPr lang="en-US" sz="2000" dirty="0"/>
              <a:t>Now we can begin to learn about </a:t>
            </a:r>
            <a:r>
              <a:rPr lang="en-US" sz="2000" b="1" dirty="0" err="1"/>
              <a:t>tidyr</a:t>
            </a:r>
            <a:r>
              <a:rPr lang="en-US" sz="2000" dirty="0"/>
              <a:t> which is a complementary package that will help us create tidy data sets! </a:t>
            </a:r>
          </a:p>
          <a:p>
            <a:r>
              <a:rPr lang="en-US" sz="2000" dirty="0"/>
              <a:t>So what do we mean when we say "tidy data"?</a:t>
            </a:r>
          </a:p>
          <a:p>
            <a:pPr lvl="1"/>
            <a:r>
              <a:rPr lang="en-US" sz="1600" dirty="0"/>
              <a:t>Tidy data is when we have a data set where every row is an observation and every column is a variable, this way the data is organized in such a way where every cell is a value for a specific variable of a specific observation. Having your data in this format will help build an understanding of your data and allow you to analyze or visualize it quickly and efficiently.</a:t>
            </a:r>
          </a:p>
          <a:p>
            <a:endParaRPr lang="en-US" sz="2000" dirty="0"/>
          </a:p>
        </p:txBody>
      </p:sp>
      <p:sp>
        <p:nvSpPr>
          <p:cNvPr id="3" name="Subtitle 2"/>
          <p:cNvSpPr>
            <a:spLocks noGrp="1"/>
          </p:cNvSpPr>
          <p:nvPr>
            <p:ph type="subTitle" idx="13"/>
          </p:nvPr>
        </p:nvSpPr>
        <p:spPr/>
        <p:txBody>
          <a:bodyPr/>
          <a:lstStyle/>
          <a:p>
            <a:r>
              <a:rPr lang="en-US" dirty="0" err="1"/>
              <a:t>Tidyr</a:t>
            </a:r>
            <a:r>
              <a:rPr lang="en-US" dirty="0"/>
              <a:t> Package</a:t>
            </a:r>
          </a:p>
        </p:txBody>
      </p:sp>
      <p:sp>
        <p:nvSpPr>
          <p:cNvPr id="4" name="Text Placeholder 8"/>
          <p:cNvSpPr>
            <a:spLocks noGrp="1"/>
          </p:cNvSpPr>
          <p:nvPr>
            <p:ph type="body" sz="quarter" idx="15"/>
          </p:nvPr>
        </p:nvSpPr>
        <p:spPr>
          <a:xfrm>
            <a:off x="0" y="767952"/>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Cleaning Data</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1143000"/>
            <a:ext cx="8249054" cy="3730556"/>
          </a:xfrm>
          <a:prstGeom prst="rect">
            <a:avLst/>
          </a:prstGeom>
        </p:spPr>
        <p:txBody>
          <a:bodyPr/>
          <a:lstStyle/>
          <a:p>
            <a:r>
              <a:rPr lang="en-US" sz="2000" b="1" dirty="0"/>
              <a:t>Installing </a:t>
            </a:r>
            <a:r>
              <a:rPr lang="en-US" sz="2000" b="1" dirty="0" err="1"/>
              <a:t>tidyr</a:t>
            </a:r>
            <a:endParaRPr lang="en-US" sz="2000" b="1" dirty="0"/>
          </a:p>
          <a:p>
            <a:endParaRPr lang="en-US" sz="2000" dirty="0"/>
          </a:p>
          <a:p>
            <a:endParaRPr lang="en-US" sz="2000" dirty="0"/>
          </a:p>
          <a:p>
            <a:endParaRPr lang="en-US" sz="2000" dirty="0"/>
          </a:p>
          <a:p>
            <a:r>
              <a:rPr lang="en-US" sz="2000" b="1" dirty="0" err="1"/>
              <a:t>Data.frames</a:t>
            </a:r>
            <a:r>
              <a:rPr lang="en-US" sz="2000" b="1" dirty="0"/>
              <a:t> vs. </a:t>
            </a:r>
            <a:r>
              <a:rPr lang="en-US" sz="2000" b="1" dirty="0" err="1"/>
              <a:t>data.tables</a:t>
            </a:r>
            <a:endParaRPr lang="en-US" sz="2000" b="1" dirty="0"/>
          </a:p>
          <a:p>
            <a:pPr lvl="1"/>
            <a:r>
              <a:rPr lang="en-US" sz="1600" dirty="0"/>
              <a:t>Loosely speaking, you can think of </a:t>
            </a:r>
            <a:r>
              <a:rPr lang="en-US" sz="1600" dirty="0" err="1"/>
              <a:t>data.tables</a:t>
            </a:r>
            <a:r>
              <a:rPr lang="en-US" sz="1600" dirty="0"/>
              <a:t> as </a:t>
            </a:r>
            <a:r>
              <a:rPr lang="en-US" sz="1600" dirty="0" err="1"/>
              <a:t>data.frames</a:t>
            </a:r>
            <a:r>
              <a:rPr lang="en-US" sz="1600" dirty="0"/>
              <a:t> with extra features.</a:t>
            </a:r>
          </a:p>
          <a:p>
            <a:pPr lvl="1"/>
            <a:r>
              <a:rPr lang="en-US" sz="1600" dirty="0" err="1"/>
              <a:t>data.frame</a:t>
            </a:r>
            <a:r>
              <a:rPr lang="en-US" sz="1600" dirty="0"/>
              <a:t> is part of base R.</a:t>
            </a:r>
          </a:p>
          <a:p>
            <a:pPr lvl="1"/>
            <a:r>
              <a:rPr lang="en-US" sz="1600" dirty="0" err="1"/>
              <a:t>data.table</a:t>
            </a:r>
            <a:r>
              <a:rPr lang="en-US" sz="1600" dirty="0"/>
              <a:t> is a package that extends </a:t>
            </a:r>
            <a:r>
              <a:rPr lang="en-US" sz="1600" dirty="0" err="1"/>
              <a:t>data.frames</a:t>
            </a:r>
            <a:r>
              <a:rPr lang="en-US" sz="1600" dirty="0"/>
              <a:t>. </a:t>
            </a:r>
          </a:p>
          <a:p>
            <a:pPr lvl="1"/>
            <a:r>
              <a:rPr lang="en-US" sz="1600" dirty="0"/>
              <a:t>Two of its most notable features are speed and cleaner syntax.</a:t>
            </a:r>
          </a:p>
        </p:txBody>
      </p:sp>
      <p:sp>
        <p:nvSpPr>
          <p:cNvPr id="3" name="Subtitle 2"/>
          <p:cNvSpPr>
            <a:spLocks noGrp="1"/>
          </p:cNvSpPr>
          <p:nvPr>
            <p:ph type="subTitle" idx="13"/>
          </p:nvPr>
        </p:nvSpPr>
        <p:spPr/>
        <p:txBody>
          <a:bodyPr/>
          <a:lstStyle/>
          <a:p>
            <a:r>
              <a:rPr lang="en-US" dirty="0" err="1"/>
              <a:t>Tidyr</a:t>
            </a:r>
            <a:r>
              <a:rPr lang="en-US" dirty="0"/>
              <a:t> Package</a:t>
            </a:r>
          </a:p>
        </p:txBody>
      </p:sp>
      <p:sp>
        <p:nvSpPr>
          <p:cNvPr id="4"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Cleaning Data</a:t>
            </a:r>
          </a:p>
        </p:txBody>
      </p:sp>
      <p:pic>
        <p:nvPicPr>
          <p:cNvPr id="76802" name="Picture 2"/>
          <p:cNvPicPr>
            <a:picLocks noChangeAspect="1" noChangeArrowheads="1"/>
          </p:cNvPicPr>
          <p:nvPr/>
        </p:nvPicPr>
        <p:blipFill>
          <a:blip r:embed="rId2"/>
          <a:srcRect/>
          <a:stretch>
            <a:fillRect/>
          </a:stretch>
        </p:blipFill>
        <p:spPr bwMode="auto">
          <a:xfrm>
            <a:off x="1728788" y="1495425"/>
            <a:ext cx="5800725" cy="1123950"/>
          </a:xfrm>
          <a:prstGeom prst="rect">
            <a:avLst/>
          </a:prstGeom>
          <a:noFill/>
          <a:ln w="9525">
            <a:noFill/>
            <a:miter lim="800000"/>
            <a:headEnd/>
            <a:tailEnd/>
          </a:ln>
          <a:effectLst/>
        </p:spPr>
      </p:pic>
      <p:pic>
        <p:nvPicPr>
          <p:cNvPr id="8" name="Picture 1"/>
          <p:cNvPicPr>
            <a:picLocks noChangeAspect="1" noChangeArrowheads="1"/>
          </p:cNvPicPr>
          <p:nvPr/>
        </p:nvPicPr>
        <p:blipFill>
          <a:blip r:embed="rId3"/>
          <a:srcRect/>
          <a:stretch>
            <a:fillRect/>
          </a:stretch>
        </p:blipFill>
        <p:spPr bwMode="auto">
          <a:xfrm>
            <a:off x="7905763" y="100179"/>
            <a:ext cx="973918" cy="1092827"/>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93389" y="1143000"/>
            <a:ext cx="8143417" cy="3730556"/>
          </a:xfrm>
          <a:prstGeom prst="rect">
            <a:avLst/>
          </a:prstGeom>
        </p:spPr>
        <p:txBody>
          <a:bodyPr/>
          <a:lstStyle/>
          <a:p>
            <a:r>
              <a:rPr lang="en-US" sz="2000" dirty="0"/>
              <a:t>We'll be covering the following functions:</a:t>
            </a:r>
          </a:p>
          <a:p>
            <a:pPr lvl="1"/>
            <a:r>
              <a:rPr lang="en-US" sz="1600" b="1" dirty="0"/>
              <a:t>gather() </a:t>
            </a:r>
            <a:r>
              <a:rPr lang="en-US" sz="1600" dirty="0"/>
              <a:t>collapses multiple columns into key-pair values.</a:t>
            </a:r>
          </a:p>
          <a:p>
            <a:pPr lvl="1"/>
            <a:r>
              <a:rPr lang="en-US" sz="1600" b="1" dirty="0"/>
              <a:t>spread() </a:t>
            </a:r>
            <a:r>
              <a:rPr lang="en-US" sz="1600" dirty="0"/>
              <a:t>reverse of gather().</a:t>
            </a:r>
          </a:p>
          <a:p>
            <a:pPr lvl="1"/>
            <a:r>
              <a:rPr lang="en-US" sz="1600" b="1" dirty="0"/>
              <a:t>separate() </a:t>
            </a:r>
            <a:r>
              <a:rPr lang="en-US" sz="1600" dirty="0"/>
              <a:t>separates one column into multiple columns.</a:t>
            </a:r>
          </a:p>
          <a:p>
            <a:pPr lvl="1"/>
            <a:r>
              <a:rPr lang="en-US" sz="1600" b="1" dirty="0"/>
              <a:t>unite() </a:t>
            </a:r>
            <a:r>
              <a:rPr lang="en-US" sz="1600" dirty="0"/>
              <a:t>reverse of separate().</a:t>
            </a:r>
          </a:p>
          <a:p>
            <a:endParaRPr lang="en-US" sz="2000" dirty="0"/>
          </a:p>
        </p:txBody>
      </p:sp>
      <p:sp>
        <p:nvSpPr>
          <p:cNvPr id="3" name="Subtitle 2"/>
          <p:cNvSpPr>
            <a:spLocks noGrp="1"/>
          </p:cNvSpPr>
          <p:nvPr>
            <p:ph type="subTitle" idx="13"/>
          </p:nvPr>
        </p:nvSpPr>
        <p:spPr/>
        <p:txBody>
          <a:bodyPr/>
          <a:lstStyle/>
          <a:p>
            <a:r>
              <a:rPr lang="en-US" dirty="0" err="1"/>
              <a:t>Tidyr</a:t>
            </a:r>
            <a:r>
              <a:rPr lang="en-US" dirty="0"/>
              <a:t> Package</a:t>
            </a:r>
          </a:p>
        </p:txBody>
      </p:sp>
      <p:sp>
        <p:nvSpPr>
          <p:cNvPr id="4" name="Text Placeholder 8"/>
          <p:cNvSpPr>
            <a:spLocks noGrp="1"/>
          </p:cNvSpPr>
          <p:nvPr>
            <p:ph type="body" sz="quarter" idx="15"/>
          </p:nvPr>
        </p:nvSpPr>
        <p:spPr>
          <a:xfrm>
            <a:off x="0" y="757236"/>
            <a:ext cx="8324850" cy="307181"/>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Cleaning Data</a:t>
            </a:r>
          </a:p>
        </p:txBody>
      </p:sp>
      <p:pic>
        <p:nvPicPr>
          <p:cNvPr id="77828" name="Picture 4"/>
          <p:cNvPicPr>
            <a:picLocks noChangeAspect="1" noChangeArrowheads="1"/>
          </p:cNvPicPr>
          <p:nvPr/>
        </p:nvPicPr>
        <p:blipFill>
          <a:blip r:embed="rId2"/>
          <a:srcRect/>
          <a:stretch>
            <a:fillRect/>
          </a:stretch>
        </p:blipFill>
        <p:spPr bwMode="auto">
          <a:xfrm>
            <a:off x="2478881" y="2874575"/>
            <a:ext cx="3629025" cy="1725999"/>
          </a:xfrm>
          <a:prstGeom prst="rect">
            <a:avLst/>
          </a:prstGeom>
          <a:noFill/>
          <a:ln w="9525">
            <a:noFill/>
            <a:miter lim="800000"/>
            <a:headEnd/>
            <a:tailEnd/>
          </a:ln>
          <a:effectLst/>
        </p:spPr>
      </p:pic>
      <p:pic>
        <p:nvPicPr>
          <p:cNvPr id="10" name="Picture 1"/>
          <p:cNvPicPr>
            <a:picLocks noChangeAspect="1" noChangeArrowheads="1"/>
          </p:cNvPicPr>
          <p:nvPr/>
        </p:nvPicPr>
        <p:blipFill>
          <a:blip r:embed="rId3"/>
          <a:srcRect/>
          <a:stretch>
            <a:fillRect/>
          </a:stretch>
        </p:blipFill>
        <p:spPr bwMode="auto">
          <a:xfrm>
            <a:off x="7905763" y="100179"/>
            <a:ext cx="973918" cy="1092827"/>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err="1"/>
              <a:t>Dplyr</a:t>
            </a:r>
            <a:r>
              <a:rPr lang="en-US" dirty="0"/>
              <a:t> and </a:t>
            </a:r>
            <a:r>
              <a:rPr lang="en-US" dirty="0" err="1"/>
              <a:t>Tidyr</a:t>
            </a:r>
            <a:r>
              <a:rPr lang="en-US" dirty="0"/>
              <a:t> Packages</a:t>
            </a:r>
          </a:p>
        </p:txBody>
      </p:sp>
      <p:sp>
        <p:nvSpPr>
          <p:cNvPr id="4" name="Text Placeholder 8"/>
          <p:cNvSpPr>
            <a:spLocks noGrp="1"/>
          </p:cNvSpPr>
          <p:nvPr>
            <p:ph type="body" sz="quarter" idx="15"/>
          </p:nvPr>
        </p:nvSpPr>
        <p:spPr>
          <a:xfrm>
            <a:off x="0" y="757236"/>
            <a:ext cx="8324850" cy="307181"/>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Cheat Sheet</a:t>
            </a:r>
          </a:p>
        </p:txBody>
      </p:sp>
      <p:graphicFrame>
        <p:nvGraphicFramePr>
          <p:cNvPr id="77830" name="Object 6"/>
          <p:cNvGraphicFramePr>
            <a:graphicFrameLocks noChangeAspect="1"/>
          </p:cNvGraphicFramePr>
          <p:nvPr/>
        </p:nvGraphicFramePr>
        <p:xfrm>
          <a:off x="4305491" y="1592400"/>
          <a:ext cx="4595622" cy="3551100"/>
        </p:xfrm>
        <a:graphic>
          <a:graphicData uri="http://schemas.openxmlformats.org/presentationml/2006/ole">
            <mc:AlternateContent xmlns:mc="http://schemas.openxmlformats.org/markup-compatibility/2006">
              <mc:Choice xmlns:v="urn:schemas-microsoft-com:vml" Requires="v">
                <p:oleObj spid="_x0000_s136195" name="Acrobat Document" r:id="rId3" imgW="10477130" imgH="8096086" progId="AcroExch.Document.7">
                  <p:embed/>
                </p:oleObj>
              </mc:Choice>
              <mc:Fallback>
                <p:oleObj name="Acrobat Document" r:id="rId3" imgW="10477130" imgH="8096086" progId="AcroExch.Document.7">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491" y="1592400"/>
                        <a:ext cx="4595622" cy="355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1"/>
          <p:cNvPicPr>
            <a:picLocks noChangeAspect="1" noChangeArrowheads="1"/>
          </p:cNvPicPr>
          <p:nvPr/>
        </p:nvPicPr>
        <p:blipFill>
          <a:blip r:embed="rId5"/>
          <a:srcRect/>
          <a:stretch>
            <a:fillRect/>
          </a:stretch>
        </p:blipFill>
        <p:spPr bwMode="auto">
          <a:xfrm>
            <a:off x="764381" y="1962065"/>
            <a:ext cx="1260995" cy="1345492"/>
          </a:xfrm>
          <a:prstGeom prst="rect">
            <a:avLst/>
          </a:prstGeom>
          <a:noFill/>
          <a:ln w="9525">
            <a:noFill/>
            <a:miter lim="800000"/>
            <a:headEnd/>
            <a:tailEnd/>
          </a:ln>
          <a:effectLst/>
        </p:spPr>
      </p:pic>
      <p:pic>
        <p:nvPicPr>
          <p:cNvPr id="9" name="Picture 1"/>
          <p:cNvPicPr>
            <a:picLocks noChangeAspect="1" noChangeArrowheads="1"/>
          </p:cNvPicPr>
          <p:nvPr/>
        </p:nvPicPr>
        <p:blipFill>
          <a:blip r:embed="rId6"/>
          <a:srcRect/>
          <a:stretch>
            <a:fillRect/>
          </a:stretch>
        </p:blipFill>
        <p:spPr bwMode="auto">
          <a:xfrm>
            <a:off x="2355069" y="3214689"/>
            <a:ext cx="1123937" cy="1261161"/>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Arithmetic with R</a:t>
            </a:r>
          </a:p>
        </p:txBody>
      </p:sp>
      <p:pic>
        <p:nvPicPr>
          <p:cNvPr id="47108" name="Picture 4"/>
          <p:cNvPicPr>
            <a:picLocks noChangeAspect="1" noChangeArrowheads="1"/>
          </p:cNvPicPr>
          <p:nvPr/>
        </p:nvPicPr>
        <p:blipFill>
          <a:blip r:embed="rId2"/>
          <a:srcRect/>
          <a:stretch>
            <a:fillRect/>
          </a:stretch>
        </p:blipFill>
        <p:spPr bwMode="auto">
          <a:xfrm>
            <a:off x="428625" y="1221581"/>
            <a:ext cx="3429000" cy="3343275"/>
          </a:xfrm>
          <a:prstGeom prst="rect">
            <a:avLst/>
          </a:prstGeom>
          <a:noFill/>
          <a:ln w="9525">
            <a:noFill/>
            <a:miter lim="800000"/>
            <a:headEnd/>
            <a:tailEnd/>
          </a:ln>
          <a:effectLst/>
        </p:spPr>
      </p:pic>
      <p:pic>
        <p:nvPicPr>
          <p:cNvPr id="47109" name="Picture 5"/>
          <p:cNvPicPr>
            <a:picLocks noChangeAspect="1" noChangeArrowheads="1"/>
          </p:cNvPicPr>
          <p:nvPr/>
        </p:nvPicPr>
        <p:blipFill>
          <a:blip r:embed="rId3"/>
          <a:srcRect/>
          <a:stretch>
            <a:fillRect/>
          </a:stretch>
        </p:blipFill>
        <p:spPr bwMode="auto">
          <a:xfrm>
            <a:off x="3983832" y="1207293"/>
            <a:ext cx="3505200" cy="3314700"/>
          </a:xfrm>
          <a:prstGeom prst="rect">
            <a:avLst/>
          </a:prstGeom>
          <a:noFill/>
          <a:ln w="9525">
            <a:noFill/>
            <a:miter lim="800000"/>
            <a:headEnd/>
            <a:tailEnd/>
          </a:ln>
          <a:effectLst/>
        </p:spPr>
      </p:pic>
    </p:spTree>
    <p:extLst>
      <p:ext uri="{BB962C8B-B14F-4D97-AF65-F5344CB8AC3E}">
        <p14:creationId xmlns:p14="http://schemas.microsoft.com/office/powerpoint/2010/main" val="16702772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7"/>
            <a:ext cx="7947954" cy="3967975"/>
          </a:xfrm>
          <a:prstGeom prst="rect">
            <a:avLst/>
          </a:prstGeom>
        </p:spPr>
        <p:txBody>
          <a:bodyPr/>
          <a:lstStyle/>
          <a:p>
            <a:r>
              <a:rPr lang="en-US" sz="2000" b="1" dirty="0"/>
              <a:t>ggplot2</a:t>
            </a:r>
            <a:r>
              <a:rPr lang="en-US" sz="2000" dirty="0"/>
              <a:t> is an enhanced data visualization package for R, which creates stunning multi-layered graphics with ease. </a:t>
            </a:r>
            <a:endParaRPr lang="en-IN" sz="2000" dirty="0"/>
          </a:p>
          <a:p>
            <a:r>
              <a:rPr lang="en-US" sz="2000" dirty="0"/>
              <a:t>It is one of the most common and popular libraries for data visualization in R.</a:t>
            </a:r>
          </a:p>
          <a:p>
            <a:r>
              <a:rPr lang="en-US" sz="2000" dirty="0"/>
              <a:t>It was created by Hadley Wickham.</a:t>
            </a:r>
          </a:p>
          <a:p>
            <a:pPr lvl="1"/>
            <a:r>
              <a:rPr lang="en-US" sz="1600" dirty="0"/>
              <a:t>He is a statistician from New Zealand who is currently Chief Scientist at </a:t>
            </a:r>
            <a:r>
              <a:rPr lang="en-US" sz="1600" dirty="0" err="1"/>
              <a:t>RStudio</a:t>
            </a:r>
            <a:r>
              <a:rPr lang="en-US" sz="1600" dirty="0"/>
              <a:t> and an adjunct Professor of statistics at the University of Auckland, Stanford University, and Rice University.</a:t>
            </a:r>
          </a:p>
          <a:p>
            <a:pPr lvl="1"/>
            <a:r>
              <a:rPr lang="en-US" sz="1600" dirty="0"/>
              <a:t>He also created packages like </a:t>
            </a:r>
            <a:r>
              <a:rPr lang="en-US" sz="1600" dirty="0" err="1"/>
              <a:t>Dplyr</a:t>
            </a:r>
            <a:r>
              <a:rPr lang="en-US" sz="1600" dirty="0"/>
              <a:t> and </a:t>
            </a:r>
            <a:r>
              <a:rPr lang="en-US" sz="1600" dirty="0" err="1"/>
              <a:t>Tidyr</a:t>
            </a:r>
            <a:r>
              <a:rPr lang="en-US" sz="1600" dirty="0"/>
              <a:t>.</a:t>
            </a:r>
          </a:p>
          <a:p>
            <a:r>
              <a:rPr lang="en-IN" sz="2000" dirty="0"/>
              <a:t>It follows a distinct </a:t>
            </a:r>
            <a:r>
              <a:rPr lang="en-IN" sz="2000" b="1" dirty="0"/>
              <a:t>Grammar of Graphics </a:t>
            </a:r>
            <a:r>
              <a:rPr lang="en-IN" sz="2000" dirty="0"/>
              <a:t>philosophy.</a:t>
            </a:r>
          </a:p>
          <a:p>
            <a:pPr lvl="1"/>
            <a:r>
              <a:rPr lang="en-IN" sz="1600" dirty="0"/>
              <a:t>Built on the idea of adding layers to your visualization.</a:t>
            </a:r>
          </a:p>
          <a:p>
            <a:pPr lvl="1"/>
            <a:r>
              <a:rPr lang="en-US" sz="1600" dirty="0"/>
              <a:t> We can get a better understanding through some quick examples.</a:t>
            </a:r>
            <a:endParaRPr lang="en-IN" sz="1600" dirty="0"/>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Data Visualization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7"/>
            <a:ext cx="7947954" cy="3967975"/>
          </a:xfrm>
          <a:prstGeom prst="rect">
            <a:avLst/>
          </a:prstGeom>
        </p:spPr>
        <p:txBody>
          <a:bodyPr/>
          <a:lstStyle/>
          <a:p>
            <a:r>
              <a:rPr lang="en-US" sz="2000" dirty="0"/>
              <a:t>The first 3 layers are the most basic:</a:t>
            </a:r>
          </a:p>
          <a:p>
            <a:pPr lvl="1"/>
            <a:r>
              <a:rPr lang="en-US" sz="1600" b="1" dirty="0"/>
              <a:t>Data</a:t>
            </a:r>
            <a:r>
              <a:rPr lang="en-US" sz="1600" dirty="0"/>
              <a:t> is a data frame</a:t>
            </a:r>
          </a:p>
          <a:p>
            <a:pPr lvl="1"/>
            <a:r>
              <a:rPr lang="en-US" sz="1600" b="1" dirty="0"/>
              <a:t>Aesthetics</a:t>
            </a:r>
            <a:r>
              <a:rPr lang="en-US" sz="1600" dirty="0"/>
              <a:t> is used to indicate x and y variables. It can also be used to control the color, the size or the shape of points, the height of bars, etc…..</a:t>
            </a:r>
          </a:p>
          <a:p>
            <a:pPr lvl="1"/>
            <a:r>
              <a:rPr lang="en-US" sz="1600" b="1" dirty="0"/>
              <a:t>Geometries</a:t>
            </a:r>
            <a:r>
              <a:rPr lang="en-US" sz="1600" dirty="0"/>
              <a:t> define the type of graphics (histogram, box plot, line plot, density plot, dot plot, ….)</a:t>
            </a:r>
          </a:p>
          <a:p>
            <a:endParaRPr lang="en-US" sz="2000" dirty="0"/>
          </a:p>
          <a:p>
            <a:endParaRPr lang="en-US" sz="2000" dirty="0"/>
          </a:p>
          <a:p>
            <a:endParaRPr lang="en-US" sz="2000" dirty="0"/>
          </a:p>
          <a:p>
            <a:endParaRPr lang="en-US" sz="2000" dirty="0"/>
          </a:p>
          <a:p>
            <a:r>
              <a:rPr lang="en-US" sz="2000" dirty="0"/>
              <a:t>Plot = Data + Aesthetics + Geometry.</a:t>
            </a:r>
          </a:p>
          <a:p>
            <a:endParaRPr lang="en-US" sz="2000" dirty="0"/>
          </a:p>
          <a:p>
            <a:endParaRPr lang="en-IN" sz="1600" dirty="0"/>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Data Visualization</a:t>
            </a:r>
          </a:p>
        </p:txBody>
      </p:sp>
      <p:pic>
        <p:nvPicPr>
          <p:cNvPr id="119810" name="Picture 2"/>
          <p:cNvPicPr>
            <a:picLocks noChangeAspect="1" noChangeArrowheads="1"/>
          </p:cNvPicPr>
          <p:nvPr/>
        </p:nvPicPr>
        <p:blipFill>
          <a:blip r:embed="rId3"/>
          <a:srcRect/>
          <a:stretch>
            <a:fillRect/>
          </a:stretch>
        </p:blipFill>
        <p:spPr bwMode="auto">
          <a:xfrm>
            <a:off x="2736057" y="2778101"/>
            <a:ext cx="3407569" cy="1586731"/>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7"/>
            <a:ext cx="7947954" cy="3967975"/>
          </a:xfrm>
          <a:prstGeom prst="rect">
            <a:avLst/>
          </a:prstGeom>
        </p:spPr>
        <p:txBody>
          <a:bodyPr/>
          <a:lstStyle/>
          <a:p>
            <a:r>
              <a:rPr lang="en-US" sz="2000" dirty="0"/>
              <a:t>Step 1</a:t>
            </a:r>
          </a:p>
          <a:p>
            <a:endParaRPr lang="en-US" sz="2000" dirty="0"/>
          </a:p>
          <a:p>
            <a:endParaRPr lang="en-US" sz="2000" dirty="0"/>
          </a:p>
          <a:p>
            <a:r>
              <a:rPr lang="en-US" sz="2000" dirty="0"/>
              <a:t>Step 2</a:t>
            </a:r>
          </a:p>
          <a:p>
            <a:endParaRPr lang="en-US" sz="2000" dirty="0"/>
          </a:p>
          <a:p>
            <a:r>
              <a:rPr lang="en-US" sz="2000" dirty="0"/>
              <a:t>Step 3: Will actually see some output!</a:t>
            </a:r>
          </a:p>
          <a:p>
            <a:endParaRPr lang="en-US" sz="2000" dirty="0"/>
          </a:p>
          <a:p>
            <a:endParaRPr lang="en-US" sz="2000" dirty="0"/>
          </a:p>
          <a:p>
            <a:endParaRPr lang="en-US" sz="2000" dirty="0"/>
          </a:p>
          <a:p>
            <a:endParaRPr lang="en-US" sz="2000" dirty="0"/>
          </a:p>
          <a:p>
            <a:endParaRPr lang="en-US" sz="2000" dirty="0"/>
          </a:p>
          <a:p>
            <a:endParaRPr lang="en-IN" sz="1600" dirty="0"/>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Data Visualization</a:t>
            </a:r>
          </a:p>
        </p:txBody>
      </p:sp>
      <p:pic>
        <p:nvPicPr>
          <p:cNvPr id="119811" name="Picture 3"/>
          <p:cNvPicPr>
            <a:picLocks noChangeAspect="1" noChangeArrowheads="1"/>
          </p:cNvPicPr>
          <p:nvPr/>
        </p:nvPicPr>
        <p:blipFill>
          <a:blip r:embed="rId3"/>
          <a:srcRect/>
          <a:stretch>
            <a:fillRect/>
          </a:stretch>
        </p:blipFill>
        <p:spPr bwMode="auto">
          <a:xfrm>
            <a:off x="1838325" y="1338264"/>
            <a:ext cx="4648200" cy="913810"/>
          </a:xfrm>
          <a:prstGeom prst="rect">
            <a:avLst/>
          </a:prstGeom>
          <a:noFill/>
          <a:ln w="9525">
            <a:noFill/>
            <a:miter lim="800000"/>
            <a:headEnd/>
            <a:tailEnd/>
          </a:ln>
          <a:effectLst/>
        </p:spPr>
      </p:pic>
      <p:pic>
        <p:nvPicPr>
          <p:cNvPr id="120835" name="Picture 3"/>
          <p:cNvPicPr>
            <a:picLocks noChangeAspect="1" noChangeArrowheads="1"/>
          </p:cNvPicPr>
          <p:nvPr/>
        </p:nvPicPr>
        <p:blipFill>
          <a:blip r:embed="rId4"/>
          <a:srcRect/>
          <a:stretch>
            <a:fillRect/>
          </a:stretch>
        </p:blipFill>
        <p:spPr bwMode="auto">
          <a:xfrm>
            <a:off x="1845470" y="2578678"/>
            <a:ext cx="5805488" cy="372507"/>
          </a:xfrm>
          <a:prstGeom prst="rect">
            <a:avLst/>
          </a:prstGeom>
          <a:noFill/>
          <a:ln w="9525">
            <a:noFill/>
            <a:miter lim="800000"/>
            <a:headEnd/>
            <a:tailEnd/>
          </a:ln>
          <a:effectLst/>
        </p:spPr>
      </p:pic>
      <p:pic>
        <p:nvPicPr>
          <p:cNvPr id="120836" name="Picture 4"/>
          <p:cNvPicPr>
            <a:picLocks noChangeAspect="1" noChangeArrowheads="1"/>
          </p:cNvPicPr>
          <p:nvPr/>
        </p:nvPicPr>
        <p:blipFill>
          <a:blip r:embed="rId5"/>
          <a:srcRect/>
          <a:stretch>
            <a:fillRect/>
          </a:stretch>
        </p:blipFill>
        <p:spPr bwMode="auto">
          <a:xfrm>
            <a:off x="1854996" y="3490915"/>
            <a:ext cx="4052886" cy="796480"/>
          </a:xfrm>
          <a:prstGeom prst="rect">
            <a:avLst/>
          </a:prstGeom>
          <a:noFill/>
          <a:ln w="9525">
            <a:noFill/>
            <a:miter lim="800000"/>
            <a:headEnd/>
            <a:tailEnd/>
          </a:ln>
          <a:effectLst/>
        </p:spPr>
      </p:pic>
      <p:pic>
        <p:nvPicPr>
          <p:cNvPr id="120837" name="Picture 5"/>
          <p:cNvPicPr>
            <a:picLocks noChangeAspect="1" noChangeArrowheads="1"/>
          </p:cNvPicPr>
          <p:nvPr/>
        </p:nvPicPr>
        <p:blipFill>
          <a:blip r:embed="rId6"/>
          <a:srcRect/>
          <a:stretch>
            <a:fillRect/>
          </a:stretch>
        </p:blipFill>
        <p:spPr bwMode="auto">
          <a:xfrm>
            <a:off x="6750844" y="3295650"/>
            <a:ext cx="2171700" cy="184785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7"/>
            <a:ext cx="7947954" cy="3967975"/>
          </a:xfrm>
          <a:prstGeom prst="rect">
            <a:avLst/>
          </a:prstGeom>
        </p:spPr>
        <p:txBody>
          <a:bodyPr/>
          <a:lstStyle/>
          <a:p>
            <a:r>
              <a:rPr lang="en-US" sz="2000" dirty="0"/>
              <a:t>Next 3 layers to customize our data visualization:</a:t>
            </a:r>
          </a:p>
          <a:p>
            <a:pPr lvl="1"/>
            <a:r>
              <a:rPr lang="en-US" sz="1600" dirty="0"/>
              <a:t>Facets</a:t>
            </a:r>
          </a:p>
          <a:p>
            <a:pPr lvl="1"/>
            <a:r>
              <a:rPr lang="en-US" sz="1600" dirty="0"/>
              <a:t>Statistics</a:t>
            </a:r>
          </a:p>
          <a:p>
            <a:pPr lvl="1"/>
            <a:r>
              <a:rPr lang="en-US" sz="1600" dirty="0"/>
              <a:t>Coordinates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IN" sz="1600" dirty="0"/>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Data Visualization</a:t>
            </a:r>
          </a:p>
        </p:txBody>
      </p:sp>
      <p:pic>
        <p:nvPicPr>
          <p:cNvPr id="120838" name="Picture 6"/>
          <p:cNvPicPr>
            <a:picLocks noChangeAspect="1" noChangeArrowheads="1"/>
          </p:cNvPicPr>
          <p:nvPr/>
        </p:nvPicPr>
        <p:blipFill>
          <a:blip r:embed="rId3"/>
          <a:srcRect/>
          <a:stretch>
            <a:fillRect/>
          </a:stretch>
        </p:blipFill>
        <p:spPr bwMode="auto">
          <a:xfrm>
            <a:off x="2778918" y="2493168"/>
            <a:ext cx="3086100" cy="1847314"/>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7"/>
            <a:ext cx="7947954" cy="3967975"/>
          </a:xfrm>
          <a:prstGeom prst="rect">
            <a:avLst/>
          </a:prstGeom>
        </p:spPr>
        <p:txBody>
          <a:bodyPr/>
          <a:lstStyle/>
          <a:p>
            <a:r>
              <a:rPr lang="en-US" sz="2000" b="1" dirty="0"/>
              <a:t>Facets</a:t>
            </a:r>
            <a:r>
              <a:rPr lang="en-US" sz="2000" dirty="0"/>
              <a:t>: Allows us to put multiple plots on next to each other, these plots are usually related by the same dataset.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IN" sz="1600" dirty="0"/>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Data Visualization</a:t>
            </a:r>
          </a:p>
        </p:txBody>
      </p:sp>
      <p:pic>
        <p:nvPicPr>
          <p:cNvPr id="121858" name="Picture 2"/>
          <p:cNvPicPr>
            <a:picLocks noChangeAspect="1" noChangeArrowheads="1"/>
          </p:cNvPicPr>
          <p:nvPr/>
        </p:nvPicPr>
        <p:blipFill>
          <a:blip r:embed="rId3"/>
          <a:srcRect/>
          <a:stretch>
            <a:fillRect/>
          </a:stretch>
        </p:blipFill>
        <p:spPr bwMode="auto">
          <a:xfrm>
            <a:off x="1757656" y="1814512"/>
            <a:ext cx="5464675" cy="847725"/>
          </a:xfrm>
          <a:prstGeom prst="rect">
            <a:avLst/>
          </a:prstGeom>
          <a:noFill/>
          <a:ln w="9525">
            <a:noFill/>
            <a:miter lim="800000"/>
            <a:headEnd/>
            <a:tailEnd/>
          </a:ln>
          <a:effectLst/>
        </p:spPr>
      </p:pic>
      <p:pic>
        <p:nvPicPr>
          <p:cNvPr id="121859" name="Picture 3"/>
          <p:cNvPicPr>
            <a:picLocks noChangeAspect="1" noChangeArrowheads="1"/>
          </p:cNvPicPr>
          <p:nvPr/>
        </p:nvPicPr>
        <p:blipFill>
          <a:blip r:embed="rId4"/>
          <a:srcRect/>
          <a:stretch>
            <a:fillRect/>
          </a:stretch>
        </p:blipFill>
        <p:spPr bwMode="auto">
          <a:xfrm>
            <a:off x="3536158" y="3007014"/>
            <a:ext cx="1928813" cy="1745959"/>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7"/>
            <a:ext cx="7947954" cy="3967975"/>
          </a:xfrm>
          <a:prstGeom prst="rect">
            <a:avLst/>
          </a:prstGeom>
        </p:spPr>
        <p:txBody>
          <a:bodyPr/>
          <a:lstStyle/>
          <a:p>
            <a:r>
              <a:rPr lang="en-US" sz="2000" b="1" dirty="0"/>
              <a:t>Statistics</a:t>
            </a:r>
            <a:endParaRPr lang="en-US" sz="2000" dirty="0"/>
          </a:p>
          <a:p>
            <a:endParaRPr lang="en-US" sz="2000" dirty="0"/>
          </a:p>
          <a:p>
            <a:endParaRPr lang="en-US" sz="2000" dirty="0"/>
          </a:p>
          <a:p>
            <a:endParaRPr lang="en-US" sz="2000" dirty="0"/>
          </a:p>
          <a:p>
            <a:endParaRPr lang="en-US" sz="2000" dirty="0"/>
          </a:p>
          <a:p>
            <a:endParaRPr lang="en-US" sz="2000" dirty="0"/>
          </a:p>
          <a:p>
            <a:endParaRPr lang="en-IN" sz="1600" dirty="0"/>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Data Visualization</a:t>
            </a:r>
          </a:p>
        </p:txBody>
      </p:sp>
      <p:pic>
        <p:nvPicPr>
          <p:cNvPr id="122882" name="Picture 2"/>
          <p:cNvPicPr>
            <a:picLocks noChangeAspect="1" noChangeArrowheads="1"/>
          </p:cNvPicPr>
          <p:nvPr/>
        </p:nvPicPr>
        <p:blipFill>
          <a:blip r:embed="rId3"/>
          <a:srcRect/>
          <a:stretch>
            <a:fillRect/>
          </a:stretch>
        </p:blipFill>
        <p:spPr bwMode="auto">
          <a:xfrm>
            <a:off x="1785938" y="1625854"/>
            <a:ext cx="5372100" cy="752534"/>
          </a:xfrm>
          <a:prstGeom prst="rect">
            <a:avLst/>
          </a:prstGeom>
          <a:noFill/>
          <a:ln w="9525">
            <a:noFill/>
            <a:miter lim="800000"/>
            <a:headEnd/>
            <a:tailEnd/>
          </a:ln>
          <a:effectLst/>
        </p:spPr>
      </p:pic>
      <p:pic>
        <p:nvPicPr>
          <p:cNvPr id="122883" name="Picture 3"/>
          <p:cNvPicPr>
            <a:picLocks noChangeAspect="1" noChangeArrowheads="1"/>
          </p:cNvPicPr>
          <p:nvPr/>
        </p:nvPicPr>
        <p:blipFill>
          <a:blip r:embed="rId4"/>
          <a:srcRect/>
          <a:stretch>
            <a:fillRect/>
          </a:stretch>
        </p:blipFill>
        <p:spPr bwMode="auto">
          <a:xfrm>
            <a:off x="3306149" y="2736056"/>
            <a:ext cx="2058807" cy="1874042"/>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7"/>
            <a:ext cx="7947954" cy="3967975"/>
          </a:xfrm>
          <a:prstGeom prst="rect">
            <a:avLst/>
          </a:prstGeom>
        </p:spPr>
        <p:txBody>
          <a:bodyPr/>
          <a:lstStyle/>
          <a:p>
            <a:r>
              <a:rPr lang="en-US" sz="2000" b="1" dirty="0"/>
              <a:t>Coordinates: </a:t>
            </a:r>
            <a:r>
              <a:rPr lang="en-US" sz="2000" dirty="0"/>
              <a:t>Learning how to deal with coordinates will allow us to size our plots correctly. </a:t>
            </a:r>
          </a:p>
          <a:p>
            <a:endParaRPr lang="en-US" sz="2000" dirty="0"/>
          </a:p>
          <a:p>
            <a:endParaRPr lang="en-US" sz="2000" dirty="0"/>
          </a:p>
          <a:p>
            <a:endParaRPr lang="en-US" sz="2000" dirty="0"/>
          </a:p>
          <a:p>
            <a:r>
              <a:rPr lang="en-US" sz="2000" i="1" dirty="0"/>
              <a:t>Themes</a:t>
            </a:r>
          </a:p>
          <a:p>
            <a:endParaRPr lang="en-US" sz="2000" dirty="0"/>
          </a:p>
          <a:p>
            <a:endParaRPr lang="en-US" sz="2000" dirty="0"/>
          </a:p>
          <a:p>
            <a:endParaRPr lang="en-US" sz="2000" dirty="0"/>
          </a:p>
          <a:p>
            <a:endParaRPr lang="en-IN" sz="1600" dirty="0"/>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Data Visualization</a:t>
            </a:r>
          </a:p>
        </p:txBody>
      </p:sp>
      <p:pic>
        <p:nvPicPr>
          <p:cNvPr id="122884" name="Picture 4"/>
          <p:cNvPicPr>
            <a:picLocks noChangeAspect="1" noChangeArrowheads="1"/>
          </p:cNvPicPr>
          <p:nvPr/>
        </p:nvPicPr>
        <p:blipFill>
          <a:blip r:embed="rId3"/>
          <a:srcRect/>
          <a:stretch>
            <a:fillRect/>
          </a:stretch>
        </p:blipFill>
        <p:spPr bwMode="auto">
          <a:xfrm>
            <a:off x="1807368" y="1751305"/>
            <a:ext cx="5414963" cy="763294"/>
          </a:xfrm>
          <a:prstGeom prst="rect">
            <a:avLst/>
          </a:prstGeom>
          <a:noFill/>
          <a:ln w="9525">
            <a:noFill/>
            <a:miter lim="800000"/>
            <a:headEnd/>
            <a:tailEnd/>
          </a:ln>
          <a:effectLst/>
        </p:spPr>
      </p:pic>
      <p:pic>
        <p:nvPicPr>
          <p:cNvPr id="122885" name="Picture 5"/>
          <p:cNvPicPr>
            <a:picLocks noChangeAspect="1" noChangeArrowheads="1"/>
          </p:cNvPicPr>
          <p:nvPr/>
        </p:nvPicPr>
        <p:blipFill>
          <a:blip r:embed="rId4"/>
          <a:srcRect/>
          <a:stretch>
            <a:fillRect/>
          </a:stretch>
        </p:blipFill>
        <p:spPr bwMode="auto">
          <a:xfrm>
            <a:off x="1778795" y="3298038"/>
            <a:ext cx="5372099" cy="754849"/>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8"/>
            <a:ext cx="7947954" cy="3093244"/>
          </a:xfrm>
          <a:prstGeom prst="rect">
            <a:avLst/>
          </a:prstGeom>
        </p:spPr>
        <p:txBody>
          <a:bodyPr/>
          <a:lstStyle/>
          <a:p>
            <a:r>
              <a:rPr lang="en-IN" sz="2000" b="1" dirty="0"/>
              <a:t>ggplot2</a:t>
            </a:r>
            <a:r>
              <a:rPr lang="en-IN" sz="2000" dirty="0"/>
              <a:t> has a lot of options for plot types!</a:t>
            </a:r>
          </a:p>
          <a:p>
            <a:r>
              <a:rPr lang="en-IN" sz="2000" dirty="0"/>
              <a:t>The main idea is to add layers together.</a:t>
            </a:r>
          </a:p>
          <a:p>
            <a:r>
              <a:rPr lang="en-IN" sz="2000" dirty="0"/>
              <a:t>Let us now discover how to create data visualizations! </a:t>
            </a:r>
          </a:p>
          <a:p>
            <a:pPr lvl="1"/>
            <a:r>
              <a:rPr lang="en-IN" sz="1600" dirty="0" err="1"/>
              <a:t>Scatterplots</a:t>
            </a:r>
            <a:endParaRPr lang="en-IN" sz="1600" dirty="0"/>
          </a:p>
          <a:p>
            <a:pPr lvl="1"/>
            <a:r>
              <a:rPr lang="en-IN" sz="1600" dirty="0"/>
              <a:t>Histograms</a:t>
            </a:r>
          </a:p>
          <a:p>
            <a:pPr lvl="1"/>
            <a:r>
              <a:rPr lang="en-IN" sz="1600" dirty="0" err="1"/>
              <a:t>Barplots</a:t>
            </a:r>
            <a:endParaRPr lang="en-IN" sz="1600" dirty="0"/>
          </a:p>
          <a:p>
            <a:pPr lvl="1"/>
            <a:r>
              <a:rPr lang="en-IN" sz="1600" dirty="0" err="1"/>
              <a:t>Boxplots</a:t>
            </a:r>
          </a:p>
          <a:p>
            <a:pPr lvl="1"/>
            <a:r>
              <a:rPr lang="en-IN" sz="1600" dirty="0"/>
              <a:t>Variable Plotting</a:t>
            </a:r>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What have we learned?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7"/>
            <a:ext cx="7947954" cy="3967975"/>
          </a:xfrm>
          <a:prstGeom prst="rect">
            <a:avLst/>
          </a:prstGeom>
        </p:spPr>
        <p:txBody>
          <a:bodyPr/>
          <a:lstStyle/>
          <a:p>
            <a:r>
              <a:rPr lang="en-US" sz="2000" dirty="0"/>
              <a:t>There are two major functions in </a:t>
            </a:r>
            <a:r>
              <a:rPr lang="en-US" sz="2000" b="1" dirty="0"/>
              <a:t>ggplot2</a:t>
            </a:r>
            <a:r>
              <a:rPr lang="en-US" sz="2000" dirty="0"/>
              <a:t> package: </a:t>
            </a:r>
            <a:r>
              <a:rPr lang="en-US" sz="2000" b="1" dirty="0" err="1"/>
              <a:t>qplot</a:t>
            </a:r>
            <a:r>
              <a:rPr lang="en-US" sz="2000" b="1" dirty="0"/>
              <a:t>()</a:t>
            </a:r>
            <a:r>
              <a:rPr lang="en-US" sz="2000" dirty="0"/>
              <a:t> and </a:t>
            </a:r>
            <a:r>
              <a:rPr lang="en-US" sz="2000" b="1" dirty="0" err="1"/>
              <a:t>ggplot</a:t>
            </a:r>
            <a:r>
              <a:rPr lang="en-US" sz="2000" b="1" dirty="0"/>
              <a:t>()</a:t>
            </a:r>
            <a:r>
              <a:rPr lang="en-US" sz="2000" dirty="0"/>
              <a:t> functions.</a:t>
            </a:r>
          </a:p>
          <a:p>
            <a:r>
              <a:rPr lang="en-US" sz="2000" b="1" dirty="0" err="1"/>
              <a:t>qplot</a:t>
            </a:r>
            <a:r>
              <a:rPr lang="en-US" sz="2000" b="1" dirty="0"/>
              <a:t>()</a:t>
            </a:r>
            <a:r>
              <a:rPr lang="en-US" sz="2000" dirty="0"/>
              <a:t> stands for quick plot, which can be used to produce easily simple plots.</a:t>
            </a:r>
          </a:p>
          <a:p>
            <a:r>
              <a:rPr lang="en-US" sz="2000" b="1" dirty="0" err="1"/>
              <a:t>ggplot</a:t>
            </a:r>
            <a:r>
              <a:rPr lang="en-US" sz="2000" b="1" dirty="0"/>
              <a:t>()</a:t>
            </a:r>
            <a:r>
              <a:rPr lang="en-US" sz="2000" dirty="0"/>
              <a:t> function is more flexible and robust than </a:t>
            </a:r>
            <a:r>
              <a:rPr lang="en-US" sz="2000" b="1" dirty="0" err="1"/>
              <a:t>qplot</a:t>
            </a:r>
            <a:r>
              <a:rPr lang="en-US" sz="2000" dirty="0"/>
              <a:t> for building a plot piece by piece.</a:t>
            </a:r>
          </a:p>
          <a:p>
            <a:endParaRPr lang="en-IN" sz="2000" dirty="0"/>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Data Visualization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7"/>
            <a:ext cx="7947954" cy="3967975"/>
          </a:xfrm>
          <a:prstGeom prst="rect">
            <a:avLst/>
          </a:prstGeom>
        </p:spPr>
        <p:txBody>
          <a:bodyPr/>
          <a:lstStyle/>
          <a:p>
            <a:r>
              <a:rPr lang="en-US" sz="2000" dirty="0"/>
              <a:t>A </a:t>
            </a:r>
            <a:r>
              <a:rPr lang="en-US" sz="2000" b="1" dirty="0"/>
              <a:t>histogram</a:t>
            </a:r>
            <a:r>
              <a:rPr lang="en-US" sz="2000" dirty="0"/>
              <a:t> is a graphical display of data using bars of different heights. In a </a:t>
            </a:r>
            <a:r>
              <a:rPr lang="en-US" sz="2000" b="1" dirty="0"/>
              <a:t>histogram</a:t>
            </a:r>
            <a:r>
              <a:rPr lang="en-US" sz="2000" dirty="0"/>
              <a:t>, each bar groups numbers into ranges. </a:t>
            </a:r>
          </a:p>
          <a:p>
            <a:r>
              <a:rPr lang="en-US" sz="2000" dirty="0"/>
              <a:t>Taller bars show that more data falls in that range. </a:t>
            </a:r>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Histograms</a:t>
            </a:r>
          </a:p>
        </p:txBody>
      </p:sp>
      <p:pic>
        <p:nvPicPr>
          <p:cNvPr id="123906" name="Picture 2" descr="Plotting distributions (ggplot2)"/>
          <p:cNvPicPr>
            <a:picLocks noChangeAspect="1" noChangeArrowheads="1"/>
          </p:cNvPicPr>
          <p:nvPr/>
        </p:nvPicPr>
        <p:blipFill>
          <a:blip r:embed="rId3"/>
          <a:srcRect/>
          <a:stretch>
            <a:fillRect/>
          </a:stretch>
        </p:blipFill>
        <p:spPr bwMode="auto">
          <a:xfrm>
            <a:off x="6268243" y="2514600"/>
            <a:ext cx="2628899" cy="2628899"/>
          </a:xfrm>
          <a:prstGeom prst="rect">
            <a:avLst/>
          </a:prstGeom>
          <a:noFill/>
        </p:spPr>
      </p:pic>
      <p:sp>
        <p:nvSpPr>
          <p:cNvPr id="7" name="Content Placeholder 1"/>
          <p:cNvSpPr>
            <a:spLocks noGrp="1"/>
          </p:cNvSpPr>
          <p:nvPr>
            <p:ph idx="4294967295"/>
          </p:nvPr>
        </p:nvSpPr>
        <p:spPr>
          <a:xfrm>
            <a:off x="592930" y="2231231"/>
            <a:ext cx="5614989" cy="2733675"/>
          </a:xfrm>
          <a:prstGeom prst="rect">
            <a:avLst/>
          </a:prstGeom>
        </p:spPr>
        <p:txBody>
          <a:bodyPr/>
          <a:lstStyle/>
          <a:p>
            <a:r>
              <a:rPr lang="en-US" sz="2000" dirty="0"/>
              <a:t>To construct a histogram, the first step is to "bin" (or "bucket") the range of values—that is, divide the entire range of values into a series of intervals—and then count how many values fall into each interval. The bins are usually specified as consecutive, non-overlapping intervals of a variable. The bins (intervals) must be adjacent, and are often (but not required to be) of equal size.</a:t>
            </a:r>
            <a:endParaRPr lang="en-IN"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Variables</a:t>
            </a:r>
          </a:p>
        </p:txBody>
      </p:sp>
      <p:sp>
        <p:nvSpPr>
          <p:cNvPr id="7" name="Content Placeholder 1"/>
          <p:cNvSpPr>
            <a:spLocks noGrp="1"/>
          </p:cNvSpPr>
          <p:nvPr>
            <p:ph idx="4294967295"/>
          </p:nvPr>
        </p:nvSpPr>
        <p:spPr>
          <a:xfrm>
            <a:off x="603116" y="972766"/>
            <a:ext cx="8103139" cy="2713409"/>
          </a:xfrm>
          <a:prstGeom prst="rect">
            <a:avLst/>
          </a:prstGeom>
        </p:spPr>
        <p:txBody>
          <a:bodyPr/>
          <a:lstStyle/>
          <a:p>
            <a:r>
              <a:rPr lang="en-IN" sz="2000" dirty="0"/>
              <a:t>How to assign variables in R?</a:t>
            </a:r>
          </a:p>
          <a:p>
            <a:endParaRPr lang="en-IN" sz="2000" dirty="0"/>
          </a:p>
          <a:p>
            <a:endParaRPr lang="en-IN" sz="2000" dirty="0"/>
          </a:p>
          <a:p>
            <a:endParaRPr lang="en-IN" sz="2000" dirty="0"/>
          </a:p>
          <a:p>
            <a:endParaRPr lang="en-IN" sz="2000" dirty="0"/>
          </a:p>
          <a:p>
            <a:r>
              <a:rPr lang="en-IN" sz="2000" dirty="0"/>
              <a:t>We can use variables together and work with them. For example,</a:t>
            </a:r>
          </a:p>
          <a:p>
            <a:endParaRPr lang="en-IN" sz="2000" dirty="0"/>
          </a:p>
          <a:p>
            <a:endParaRPr lang="en-IN" sz="2000" dirty="0"/>
          </a:p>
        </p:txBody>
      </p:sp>
      <p:pic>
        <p:nvPicPr>
          <p:cNvPr id="66564" name="Picture 4"/>
          <p:cNvPicPr>
            <a:picLocks noChangeAspect="1" noChangeArrowheads="1"/>
          </p:cNvPicPr>
          <p:nvPr/>
        </p:nvPicPr>
        <p:blipFill>
          <a:blip r:embed="rId2"/>
          <a:srcRect/>
          <a:stretch>
            <a:fillRect/>
          </a:stretch>
        </p:blipFill>
        <p:spPr bwMode="auto">
          <a:xfrm>
            <a:off x="1321595" y="1321593"/>
            <a:ext cx="4979194" cy="1409717"/>
          </a:xfrm>
          <a:prstGeom prst="rect">
            <a:avLst/>
          </a:prstGeom>
          <a:noFill/>
          <a:ln w="9525">
            <a:noFill/>
            <a:miter lim="800000"/>
            <a:headEnd/>
            <a:tailEnd/>
          </a:ln>
          <a:effectLst/>
        </p:spPr>
      </p:pic>
      <p:pic>
        <p:nvPicPr>
          <p:cNvPr id="66565" name="Picture 5"/>
          <p:cNvPicPr>
            <a:picLocks noChangeAspect="1" noChangeArrowheads="1"/>
          </p:cNvPicPr>
          <p:nvPr/>
        </p:nvPicPr>
        <p:blipFill>
          <a:blip r:embed="rId3"/>
          <a:srcRect/>
          <a:stretch>
            <a:fillRect/>
          </a:stretch>
        </p:blipFill>
        <p:spPr bwMode="auto">
          <a:xfrm>
            <a:off x="1331118" y="3351850"/>
            <a:ext cx="4998244" cy="1791650"/>
          </a:xfrm>
          <a:prstGeom prst="rect">
            <a:avLst/>
          </a:prstGeom>
          <a:noFill/>
          <a:ln w="9525">
            <a:noFill/>
            <a:miter lim="800000"/>
            <a:headEnd/>
            <a:tailEnd/>
          </a:ln>
          <a:effectLst/>
        </p:spPr>
      </p:pic>
    </p:spTree>
    <p:extLst>
      <p:ext uri="{BB962C8B-B14F-4D97-AF65-F5344CB8AC3E}">
        <p14:creationId xmlns:p14="http://schemas.microsoft.com/office/powerpoint/2010/main" val="16702772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Histogram Example</a:t>
            </a:r>
          </a:p>
        </p:txBody>
      </p:sp>
      <p:sp>
        <p:nvSpPr>
          <p:cNvPr id="4" name="Content Placeholder 1"/>
          <p:cNvSpPr>
            <a:spLocks noGrp="1"/>
          </p:cNvSpPr>
          <p:nvPr>
            <p:ph idx="4294967295"/>
          </p:nvPr>
        </p:nvSpPr>
        <p:spPr>
          <a:xfrm>
            <a:off x="521495" y="1100137"/>
            <a:ext cx="6443662" cy="3967975"/>
          </a:xfrm>
          <a:prstGeom prst="rect">
            <a:avLst/>
          </a:prstGeom>
        </p:spPr>
        <p:txBody>
          <a:bodyPr/>
          <a:lstStyle/>
          <a:p>
            <a:r>
              <a:rPr lang="en-US" sz="2000" dirty="0"/>
              <a:t>Each month you measure how much weight your pup has gained and get these results:</a:t>
            </a:r>
          </a:p>
          <a:p>
            <a:pPr lvl="1"/>
            <a:r>
              <a:rPr lang="en-US" sz="1600" b="1" dirty="0"/>
              <a:t>0.5, 0.5, 0.3, −0.2, 1.6, 0, 0.1, 0.1, 0.6, 0.4</a:t>
            </a:r>
            <a:endParaRPr lang="en-US" sz="1600" dirty="0"/>
          </a:p>
          <a:p>
            <a:pPr lvl="1"/>
            <a:r>
              <a:rPr lang="en-US" sz="1600" dirty="0"/>
              <a:t>They vary from −0.2 (the pup lost weight that month) to 1.6</a:t>
            </a:r>
          </a:p>
          <a:p>
            <a:r>
              <a:rPr lang="en-US" sz="2000" dirty="0"/>
              <a:t>Put in order from lowest to highest weight gain:</a:t>
            </a:r>
          </a:p>
          <a:p>
            <a:pPr lvl="1"/>
            <a:r>
              <a:rPr lang="en-US" sz="1600" b="1" dirty="0"/>
              <a:t>−0.2, 0, 0.1, 0.1, 0.3, 0.4, 0.5, 0.5, 0.6, 1.6</a:t>
            </a:r>
            <a:endParaRPr lang="en-US" sz="1600" dirty="0"/>
          </a:p>
          <a:p>
            <a:r>
              <a:rPr lang="en-US" sz="2000" dirty="0"/>
              <a:t>You decide to put the results into groups of 0.5:</a:t>
            </a:r>
          </a:p>
          <a:p>
            <a:pPr lvl="1"/>
            <a:r>
              <a:rPr lang="en-US" sz="1600" dirty="0"/>
              <a:t>The </a:t>
            </a:r>
            <a:r>
              <a:rPr lang="en-US" sz="1600" b="1" dirty="0"/>
              <a:t>−0.5 to just below 0</a:t>
            </a:r>
            <a:r>
              <a:rPr lang="en-US" sz="1600" dirty="0"/>
              <a:t> range,</a:t>
            </a:r>
          </a:p>
          <a:p>
            <a:pPr lvl="1"/>
            <a:r>
              <a:rPr lang="en-US" sz="1600" dirty="0"/>
              <a:t>The </a:t>
            </a:r>
            <a:r>
              <a:rPr lang="en-US" sz="1600" b="1" dirty="0"/>
              <a:t>0 to just below 0.5</a:t>
            </a:r>
            <a:r>
              <a:rPr lang="en-US" sz="1600" dirty="0"/>
              <a:t> range,</a:t>
            </a:r>
          </a:p>
          <a:p>
            <a:pPr lvl="1"/>
            <a:r>
              <a:rPr lang="en-US" sz="1600" dirty="0"/>
              <a:t>etc...</a:t>
            </a:r>
          </a:p>
        </p:txBody>
      </p:sp>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How much is that puppy growing?</a:t>
            </a:r>
          </a:p>
        </p:txBody>
      </p:sp>
      <p:pic>
        <p:nvPicPr>
          <p:cNvPr id="228354" name="Picture 2"/>
          <p:cNvPicPr>
            <a:picLocks noChangeAspect="1" noChangeArrowheads="1"/>
          </p:cNvPicPr>
          <p:nvPr/>
        </p:nvPicPr>
        <p:blipFill>
          <a:blip r:embed="rId2"/>
          <a:srcRect/>
          <a:stretch>
            <a:fillRect/>
          </a:stretch>
        </p:blipFill>
        <p:spPr bwMode="auto">
          <a:xfrm>
            <a:off x="6847370" y="0"/>
            <a:ext cx="2106130" cy="1393031"/>
          </a:xfrm>
          <a:prstGeom prst="rect">
            <a:avLst/>
          </a:prstGeom>
          <a:noFill/>
          <a:ln w="9525">
            <a:noFill/>
            <a:miter lim="800000"/>
            <a:headEnd/>
            <a:tailEnd/>
          </a:ln>
          <a:effectLst/>
        </p:spPr>
      </p:pic>
      <p:pic>
        <p:nvPicPr>
          <p:cNvPr id="228355" name="Picture 3"/>
          <p:cNvPicPr>
            <a:picLocks noChangeAspect="1" noChangeArrowheads="1"/>
          </p:cNvPicPr>
          <p:nvPr/>
        </p:nvPicPr>
        <p:blipFill>
          <a:blip r:embed="rId3"/>
          <a:srcRect/>
          <a:stretch>
            <a:fillRect/>
          </a:stretch>
        </p:blipFill>
        <p:spPr bwMode="auto">
          <a:xfrm>
            <a:off x="6142543" y="2643188"/>
            <a:ext cx="2789526" cy="2500311"/>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8355"/>
                                        </p:tgtEl>
                                        <p:attrNameLst>
                                          <p:attrName>style.visibility</p:attrName>
                                        </p:attrNameLst>
                                      </p:cBhvr>
                                      <p:to>
                                        <p:strVal val="visible"/>
                                      </p:to>
                                    </p:set>
                                    <p:anim calcmode="lin" valueType="num">
                                      <p:cBhvr additive="base">
                                        <p:cTn id="7" dur="500" fill="hold"/>
                                        <p:tgtEl>
                                          <p:spTgt spid="228355"/>
                                        </p:tgtEl>
                                        <p:attrNameLst>
                                          <p:attrName>ppt_x</p:attrName>
                                        </p:attrNameLst>
                                      </p:cBhvr>
                                      <p:tavLst>
                                        <p:tav tm="0">
                                          <p:val>
                                            <p:strVal val="#ppt_x"/>
                                          </p:val>
                                        </p:tav>
                                        <p:tav tm="100000">
                                          <p:val>
                                            <p:strVal val="#ppt_x"/>
                                          </p:val>
                                        </p:tav>
                                      </p:tavLst>
                                    </p:anim>
                                    <p:anim calcmode="lin" valueType="num">
                                      <p:cBhvr additive="base">
                                        <p:cTn id="8" dur="500" fill="hold"/>
                                        <p:tgtEl>
                                          <p:spTgt spid="2283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8"/>
            <a:ext cx="7947954" cy="3114676"/>
          </a:xfrm>
          <a:prstGeom prst="rect">
            <a:avLst/>
          </a:prstGeom>
        </p:spPr>
        <p:txBody>
          <a:bodyPr/>
          <a:lstStyle/>
          <a:p>
            <a:r>
              <a:rPr lang="en-US" sz="2000" b="1" dirty="0" err="1"/>
              <a:t>Barplots</a:t>
            </a:r>
            <a:r>
              <a:rPr lang="en-US" sz="2000" dirty="0"/>
              <a:t> are a useful way of displaying occurrence counts when a histogram isn't quite what you're looking for! </a:t>
            </a:r>
          </a:p>
          <a:p>
            <a:r>
              <a:rPr lang="en-US" sz="2000" dirty="0"/>
              <a:t>In ggplot2, there are two types of bar charts, determined by what is mapped to bar height. By default, </a:t>
            </a:r>
            <a:r>
              <a:rPr lang="en-US" sz="2000" dirty="0" err="1"/>
              <a:t>geom_bar</a:t>
            </a:r>
            <a:r>
              <a:rPr lang="en-US" sz="2000" dirty="0"/>
              <a:t> uses stat="count" which makes the height of the bar proportional to the number of cases in each group (or if the weight aesthetic is supplied, the sum of the weights). </a:t>
            </a:r>
          </a:p>
          <a:p>
            <a:r>
              <a:rPr lang="en-US" sz="2000" dirty="0"/>
              <a:t>If you want the heights of the bars to represent values in the data, use stat="identity" and map a variable to the y aesthetic.  </a:t>
            </a:r>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err="1"/>
              <a:t>Barplots</a:t>
            </a:r>
            <a:endParaRPr lang="en-US" dirty="0"/>
          </a:p>
        </p:txBody>
      </p:sp>
      <p:sp>
        <p:nvSpPr>
          <p:cNvPr id="132098" name="AutoShape 2" descr="Barplot in R (8 Examples) | How to Create Barchart &amp; Bargraph i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2100" name="Picture 4" descr="Grouped and Stacked barplot | the R Graph Gallery"/>
          <p:cNvPicPr>
            <a:picLocks noChangeAspect="1" noChangeArrowheads="1"/>
          </p:cNvPicPr>
          <p:nvPr/>
        </p:nvPicPr>
        <p:blipFill>
          <a:blip r:embed="rId3" cstate="print"/>
          <a:srcRect/>
          <a:stretch>
            <a:fillRect/>
          </a:stretch>
        </p:blipFill>
        <p:spPr bwMode="auto">
          <a:xfrm>
            <a:off x="7100889" y="3344863"/>
            <a:ext cx="1798638" cy="1798638"/>
          </a:xfrm>
          <a:prstGeom prst="rect">
            <a:avLst/>
          </a:prstGeom>
          <a:noFill/>
        </p:spPr>
      </p:pic>
      <p:sp>
        <p:nvSpPr>
          <p:cNvPr id="132102" name="AutoShape 6" descr="data:image/png;base64,iVBORw0KGgoAAAANSUhEUgAAA0gAAANICAYAAAD958/bAAAD8GlDQ1BJQ0MgUHJvZmlsZQAAOI2NVd1v21QUP4lvXKQWP6Cxjg4Vi69VU1u5GxqtxgZJk6XpQhq5zdgqpMl1bhpT1za2021Vn/YCbwz4A4CyBx6QeEIaDMT2su0BtElTQRXVJKQ9dNpAaJP2gqpwrq9Tu13GuJGvfznndz7v0TVAx1ea45hJGWDe8l01n5GPn5iWO1YhCc9BJ/RAp6Z7TrpcLgIuxoVH1sNfIcHeNwfa6/9zdVappwMknkJsVz19HvFpgJSpO64PIN5G+fAp30Hc8TziHS4miFhheJbjLMMzHB8POFPqKGKWi6TXtSriJcT9MzH5bAzzHIK1I08t6hq6zHpRdu2aYdJYuk9Q/881bzZa8Xrx6fLmJo/iu4/VXnfH1BB/rmu5ScQvI77m+BkmfxXxvcZcJY14L0DymZp7pML5yTcW61PvIN6JuGr4halQvmjNlCa4bXJ5zj6qhpxrujeKPYMXEd+q00KR5yNAlWZzrF+Ie+uNsdC/MO4tTOZafhbroyXuR3Df08bLiHsQf+ja6gTPWVimZl7l/oUrjl8OcxDWLbNU5D6JRL2gxkDu16fGuC054OMhclsyXTOOFEL+kmMGs4i5kfNuQ62EnBuam8tzP+Q+tSqhz9SuqpZlvR1EfBiOJTSgYMMM7jpYsAEyqJCHDL4dcFFTAwNMlFDUUpQYiadhDmXteeWAw3HEmA2s15k1RmnP4RHuhBybdBOF7MfnICmSQ2SYjIBM3iRvkcMki9IRcnDTthyLz2Ld2fTzPjTQK+Mdg8y5nkZfFO+se9LQr3/09xZr+5GcaSufeAfAww60mAPx+q8u/bAr8rFCLrx7s+vqEkw8qb+p26n11Aruq6m1iJH6PbWGv1VIY25mkNE8PkaQhxfLIF7DZXx80HD/A3l2jLclYs061xNpWCfoB6WHJTjbH0mV35Q/lRXlC+W8cndbl9t2SfhU+Fb4UfhO+F74GWThknBZ+Em4InwjXIyd1ePnY/Psg3pb1TJNu15TMKWMtFt6ScpKL0ivSMXIn9QtDUlj0h7U7N48t3i8eC0GnMC91dX2sTivgloDTgUVeEGHLTizbf5Da9JLhkhh29QOs1luMcScmBXTIIt7xRFxSBxnuJWfuAd1I7jntkyd/pgKaIwVr3MgmDo2q8x6IdB5QH162mcX7ajtnHGN2bov71OU1+U0fqqoXLD0wX5ZM005UHmySz3qLtDqILDvIL+iH6jB9y2x83ok898GOPQX3lk3Itl0A+BrD6D7tUjWh3fis58BXDigN9yF8M5PJH4B8Gr79/F/XRm8m241mw/wvur4BGDj42bzn+Vmc+NL9L8GcMn8F1kAcXgSteGGAABAAElEQVR4AezdDbRcVX0/7p3k5o2QkEQwCUgSBRSJSLXSQgExFJa1FNAKBWtd0VZ87UJZVFz6p1Xb2ooREWW1IhUXsFBREQRE8AUEDS+KgIJEIEgiKiGGAHkh78mffZzJ796byWTu5ZyZs895zlrJnTnnzD57P999597PPTNnRmx9dgkWAgQIECBAgAABAgQIEAgjGRAgQIAAAQIECBAgQIDAHwUEJD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Ogj8RAgcWLFw9cUYF7I0aMCLNmzQrPPPNMWLZsWQVGVO4hTJ06NUyaNCn8/ve/Dxs2bCh3ZxPv3ciRI8PMmTPN7S7V0dzuEvSzhzG3u2cdj2Rud8+76nN7/PjxYdq0ad0DdaRCBJxBKoRVowQIECBAgAABAgQIpCggIKVYNX0mQIAAAQIECBAgQKAQAQGpEFaNEiBAgAABAgQIECCQooCAlGLV9JkAAQIECBAgQIAAgUIEBKRCWDVKgAABAgQIECBAgECKAgJSilXTZwIECBAgQIAAAQIEChEQkAph1SgBAgQIECBAgAABAikKCEgpVk2fCRAgQIAAAQIECBAoREBAKoRVowQIECBAgAABAgQIpCggIKVYNX0mQIAAAQIECBAgQKAQAQGpEFaNEiBAgAABAgQIECCQooCAlGLV9JkAAQIECBAgQIAAgUIEBKRCWDVKgAABAgQIECBAgECKAgJSilXTZwIECBAgQIAAAQIEChEQkAph1SgBAgQIECBAgAABAikKCEgpVk2fCRAgQIAAAQIECBAoREBAKoRVowQIECBAgAABAgQIpCggIKVYNX0mQIAAAQIECBAgQKAQAQGpEFaNEiBAgAABAgQIECCQooCAlGLV9JkAAQIECBAgQIAAgUIEBKRCWDVKgAABAgQIECBAgECKAgJSilXTZwIECBAgQIAAAQIEChEQkAph1SgBAgQIECBAgAABAikKCEgpVk2fCRAgQIAAAQIECBAoREBAKoRVowQIECBAgAABAgQIpCggIKVYNX0mQIAAAQIECBAgQKAQAQGpEFaNEiBAgAABAgQIECCQooCAlGLV9JkAAQIECBAgQIAAgUIEBKRCWDVKgAABAgQIECBAgECKAgJSilXTZwIECBAgQIAAAQIEChEQkAph1SgBAgQIECBAgAABAikKCEgpVk2fCRAgQIAAAQIECBAoREBAKoRVowQIECBAgAABAgQIpCjQl2Kn9ZkAAQIECBAgQKC1wOlfmd16Q6nW7vJsb8rdz3PftLhUYjrTPQFnkLpn7UgECBAgQIAAAQIECJRcQEAqeYF0jwABAgQIECBAgACB7gkISN2zdiQCBAgQIECAAAECBEouICCVvEC6R4AAAQIECBAgQIBA9wQEpO5ZOxIBAgQIECBAgAABAiUXEJBKXiDdI0CAAAECBAgQIECgewICUvesHYkAAQIECBAgQIAAgZILCEglL5DuESBAgAABAgQIECDQPQEBqXvWjkSAAAECBAgQIECAQMkFBKSSF0j3CBAgQIAAAQIECBDonoCA1D1rRyJAgAABAgQIECBAoOQCAlLJC6R7BAgQIECAAAECBAh0T0BA6p61IxEgQIAAAQIECBAgUHIBAankBdI9AgQIECBAgAABAgS6JyAgdc/akQgQIECAAAECBAgQKLmAgFTyAukeAQIECBAgQIAAAQLdE+jr3qGGd6StW7eGRYsWhd/97ndh5syZ4YUvfGEYMWLEdo0tWbIkPPLII2GvvfYK++yzTxg5UvbbDskKAgQIECBAgAABAgTaCpQ6IK1bty586UtfCg8++GCYPXt2uPrqq8Ouu+4aPvCBD4SJEydmA9uwYUM455xzwurVq8OMGTPCNddcE+bMmRPmzZsXRo0a1XbwNhIgQIAAAQIECBAgQKC/QKkD0k033ZSdPfrQhz4Unv/854dnnnkmfOpTnwo/+MEPwutf//psHNddd13YuHFjOOuss8L48ePDY489FubPnx9uv/32cNhhh/Ufq9sECBAgQIAAAQIECBBoK1Da16HF0PPDH/4wHHvssVk4iqPYZZddwt///d+HvffeOxtUfPndzTffHA499NAsHMWV8SzSgQceGBYsWJDt4z8CBAgQIECAAAECBAh0KlDaM0jLly/PzhjF9x09+eST4eGHH85C0H777RfGjBmTjW/lypVh06ZN2cvv+g941qxZ4b777uu/atvtNWvW7DA8xXYPOuigbftW5UbzPVujR48Ou+22W1WGVdpxNOdnfDno5s2bS9vPKnTM3O5uFc3t7nk353ZfX5/n7S6wm9tdQE7wEMP5nSn+8d6SvkBpA9JTTz2V6cYLL3z2s58NEyZMyN5nNG3atPCud70r7L777uGJJ57I9onb+i/xfnxvUnwP07hx4/pvCqtWrcrepzRgZeNOPEP1mte8ptWmSqyLAWnKlCmVGEsKg5g0aVIK3axEH83t7pbR3O6ed/zFvfnLe/eOWt8jmdv1rX2rkQ/nd6b4nnhL+gKlDUjx7FBcbrnllvC+970vuzJdvJrdRRddFC6//PLw3ve+N8SzQXEZO3Zs9rX5X/OHyfr167cLSHGyv+Md72juOuBr/Evd448/PmBdFe7Ev0TG93BFj2bwrMK4yjqGeOYohvQY4OMZTktxAuZ2cbatWo4Xx4l/SDK3W+nku87cztdzZ61Vb25P29mQbe9AYDi/E8YLhMXfAyxpC5Q2IMUfwnE55JBDsnAUb++7777hla98Zfa+o3iGqDkB165dGzdvW+L9eJnv5pXutm149kYMU/E9SjtaFi9evKNNya5vvlQjvtxrsFWygypxx+PFQuISA2mcp5biBJqX8ze3izPu37K53V+j2NvmdrG+g1s3tweLuB8FhvM7U3MuEUxboLQXaZg8eXImGy/v3X+J70mKS5y0zX0Gn86ML6ObOnWqz0LqD+c2AQIECBAgQIAAAQI7FShtQIrvNYpnkX79618PGMT999+fvY8mvnEu/otBKK7rvyxcuDBMnz69/yq3CRAgQIAAAQIECBAgsFOB0gak+D6io446Knz/+98PP/vZz7IzRj/+8Y/Dvffeu+3zjeJLEObOnRtuvfXWLCTFlzPFy34vWbIkHH/88TsdvB0IECBAgAABAgQIECDQX6C070GKnTzmmGOyN7lfdtll2YfBxtd1HnHEEeG1r33ttjHE+/GS4BdccEHYsmVLiGeeTjnllOzzkLbt5AYBAgQIECBAgAABAgQ6ECh1QIpniOIHxb7uda/Lrpr0vOc9b7v3FcWrhZx44onhhBNOyC7hHV9yZyFAgAABAgQIECBAgMBwBEodkJoDikFpjz32aN5t+TV+Dopw1JLGSgIECBAgQIAAAQIEOhQo7XuQOuy/3QgQ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fbm1pCECBAgQIECAAIGeC1z6qzf3vA9V6MDy8PEqDMMYhiHgDNIw0DyEAAECBAgQIECAAIFqCghI1ayrUREgQIAAAQIECBAgMAwBAWkYaB5CgAABAgQIECBAgEA1BQSkatbVqAgQIECAAAECBAgQGIaAgDQMNA8hQIAAAQIECBAgQKCaAgJSNetqVAQIECBAgAABAgQIDENAQBoGmocQIECAAAECBAgQIFBNAQGpmnU1KgIECBAgQIAAAQIEhiEgIA0DzUMIECBAgAABAgQIEKimQF81hzX8UY0ZM2b4Dy7pI0eMGJH1bOTIkaGK4ysbe3SOy+jRo8vWtcr1x9zubknN7e55m9vds45HMre7653K0YbzO1PzezeVMepnawEBaZBLFSd2/zH1vz1o6O7mJNA0jl+bt3NqWjODBPr79r89aDd3cxJoGsevzds5Na2ZQQL9ffvfHrSbuzkJNI3j1+btnJrWTMIC5kLCxXuOXReQBgGuX79+0Jr07za/wbds2RKqOL6yVWjz5s1ZlzZs2BDiP0txAs2/+prbxRn3b9nc7q9R7G1zu1jfwa1XbW5PHDxA94clMJzfmcaPHz+sY3lQuQS8B6lc9dAbAgQIECBAgAABAgR6KCAg9RDfoQkQIECAAAECBAgQKJeAgFSueugNAQIECBAgQIAAAQI9FBCQeojv0AQIECBAgAABAgQIlEtAQCpXPfSGAAECBAgQIECAAIEeCghIPcR3aAIECBAgQIAAAQIEyiUgIJWrHnpDgAABAgQIECBAgEAPBQSkHuI7NAECBAgQIECAAAEC5RIQkMpVD70hQIAAAQIECBAgQKCHAgJSD/EdmgABAgQIECBAgACBcgkISOWqh94QIECAAAECBAgQINBDAQGph/gOTYAAAQIECBAgQIBAuQQEpHLVQ28IECBAgAABAgQIEOihgIDUQ3yHJkCAAAECBAgQIECgXAICUrnqoTcECBAgQIAAAQIECPRQQEDqIb5DEyBAgAABAgQIECBQLgEBqVz10BsCBAgQIECAAAECBHooICD1EN+hCRAgQIAAAQIECBAol4CAVK566A0BAgQIECBAgAABAj0UEJB6iO/QBAgQIECAAAECBAiUS0BAKlc99IYAAQIECBAgQIAAgR4KCEg9xHdoAgQIECBAgAABAgTKJSAglaseekOAAAECBAgQIECAQA8FBKQe4js0AQIECBAgQIAAAQLlEhCQylUPvSFAgAABAgQIECBAoIcCAlIP8R2aAAECBAgQIECAAIFyCQhI5aqH3hAgQIAAAQIECBAg0EMBAamH+A5NgAABAgQIECBAgEC5BASkctVDbwgQIECAAAECBAgQ6KGAgNRDfIcmQIAAAQIECBAgQKBcAgJSueqhNwQIECBAgAABAgQI9FCgr4fHdmgCwxI45Bd/M6zHedBAgdtffu3AFe4RIECAAAECBAgEZ5BMAg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YE+EgQIEGgncMgv/qbd5t5vu6f3XeikB7e//NpOdrMPAQIECBAg0GMBZ5B6XACHJ0CAAAECBAgQIECgPAICUnlqoScECBAgQIAAAQIECPRYQEDqcQEcngABAgQIECBAgACB8ggISOWphZ4QIECAAAECBAgQINBjgaQC0t133x0eeOCBlmRLliwJP/zhD8NDDz0UtmzZ0nIfKwkQIECAAAECBAgQINBOIJmr2MXg86UvfSkcfvjh4SUvecm2MW3YsCGcc845YfXq1WHGjBnhmmuuCXPmzAnz5s0Lo0aN2rafGwQIECBAgAABAgQIENiZQBIB6ZlnngmXXHJJy7Fcd911YePGjeGss84K48ePD4899liYP39+uP3228Nhhx3W8jFWEiBAgAABAgQIECBAoJVAEi+x+9rXvhb23nvvMG3atDBixIht49i6dWu4+eabw6GHHpqFo7ghnkU68MADw4IFC7bt5wYBAgQIECBAgAABAgQ6ESj9GaQ777wze9/Rhz/84fC5z31uwJhWrlwZNm3aFGbPnj1g/axZs8J99903YF3zTnxJ3qOPPtq8O+BrfEne2LFjB6yrwp1mqBw5cmQlx1eFGvViDFWc671w7PSYVfBuvmx5zJgxA/5Y1amB/ToX8LzduVUee5rbeShWr43hPG/H37Us6QuUOiCtWLEixLNHb3nLW8LEiRO3037iiSeydRMmTBiwLd6PQWjdunVh3LhxA7bFNj/zmc8MWNe8s8suu4Szzz67ebdyX6NFPMNmIRAFzIXuzoMqee++++7dxavx0Txvd7f4VZnbq7vLVtmjDed5O74n3pK+QGkDUrwS3aWXXhr+5E/+JHvJXCvqNWvWZKsHJ/z41824rF+/fruAFMPT0UcfnW0f/F983NNPPz14dSXu77bbbtl7teL7uSwEokBV53pZq1sF7/jLeny+jb8AbN68uazUlehXPIM0adIkz9tdqmbV5rZLVOUzcYbzvO1KyvnY97qV0gakH/zgByGeIfqnf/qn7AdEhIrvOYo/lONFGfr6+sKuu+6a+a1du3aAY7wfT3G2OusU151wwgkD9u9/Z/Hixf3vVuJ2/EHbDEhPPvlkJcZkEM9dwFx47oZDaaEK3lOnTs0CUnx5czxLbylOIP4MawakKsyd4qTyablqc9s53nzmxXC+9+IFwyzpC5Q2IMXPPIoT80Mf+tAA5aVLl2YXYPjYxz4WJk+enG0bfDpz1apVIT7ZeR3oADp3CBAgQIAAAQIECBDYiUBpA9Ipp5ySvYeof/8vu+yy8IIXvCAceeSR2dmh+KbKGITuv//+sP/++2/bdeHChWH69Onb7rtBgAABAgQIECBAgACBTgRKG5Bmzpy5Xf/ja9/jWaMXv/jF27bNnTs3XHvttVlA2nfffcNtt90WlixZEs4888xt+7hBgAABAgQIECBAgACBTgRKG5A66Xzc54gjjgjLly8PF1xwQYhvjIuflRTPPg3nyiOdHtN+BAgQIECAAAECBAhUUyCpgBQ/C2nwEl9md+KJJ2YXXmi+92jwPu4TIECAAAECBAgQIECgE4HKfJrV6NGjs/cjdTJo+xAgQIAAAQIECBAgQKCVQGUCUqvBWUeAAAECBAgQIECAAIGhCAhIQ9GyLwECBAgQIECAAAEClRYQkCpdXoMjQIAAAQIECBAgQGAoAgLSULTsS4AAAQIECBAgQIBApQUEpEqX1+AIECBAgAABAgQIEBiKgIA0FC37EiBAgAABAgQIECBQaQEBqdLlNTgCBAgQIECAAAECBIYiICANRcu+BAgQIECAAAECBAhUWkBAqnR5DY4AAQIECBAgQIAAgaEICEhD0bIvAQIECBAgQIAAAQKVFhCQKl1egyNAgAABAgQIECBAYCgCAtJQtOxLgAABAgQIECBAgEClBQSkSpfX4AgQIECAAAECBAgQGIqAgDQULfsSIECAAAECBAgQIFBpAQGp0uU1OAIECBAgQIAAAQIEhiIgIA1Fy74ECBAgQIAAAQIECFRaQECqdHkNjgABAgQIECBAgACBoQgISEPRsi8BAgQIECBAgAABApUWEJAqXV6DI0CAAAECBAgQIEBgKAIC0lC07EuAAAECBAgQIECAQKUFBKRKl9fgCBAgQIAAAQIECBAYioCANBQt+xIgQIAAAQIECBAgUGkBAanS5TU4AgQIECBAgAABAgSGIiAgDUXLvgQIECBAgAABAgQIVFpAQKp0eQ2OAAECBAgQIECAAIGhCAhIQ9GyLwECBAgQIECAAAEClRYQkCpdXoMjQIAAAQIECBAgQGAoAgLSULTsS4AAAQIECBAgQIBApQUEpEqX1+AIECBAgAABAgQIEBiKgIA0FC37EiBAgAABAgQIECBQaQEBqdLlNTgCBAgQIECAAAECBIYiICANRcu+BAgQIECAAAECBAhUWkBAqnR5DY4AAQIECBAgQIAAgaEICEhD0bIvAQIECBAgQIAAAQKVFhCQKl1egyNAgAABAgQIECBAYCgCAtJQtOxLgAABAgQIECBAgEClBQSkSpfX4AgQIECAAAECBAgQGIqAgDQULfsSIECAAAECBAgQIFBpAQGp0uU1OAIECBAgQIAAAQIEhiLQN5Sd7UuAAAECBAgQIECAQLkEVq9eHT7/+c9nnXrPe94Tdtlll3J1MLHeCEiJFUx3CRAgQIAAAQIECPQXWLlyZfjABz6QrXrLW94iIPXHGcZtL7EbBpqHECBAgAABAgQIECBQTQFnkKpZV6MiQIAAAQIECBCoqMDmzZvDd7/73fDQQw+Fgw46KOy3337bjfSGG24IGzduDEcddVT41re+FUaNGhX22Wef8Nhjj4UpU6aEww47bNtj/vCHP4Q77rgj2+d1r3vdtvV1vSEg1bXyxk2AAAECBAgQIJCcQHy/0bHHHhtuueWWbX1vFWr+7u/+LsSX3p100knh61//erbvZz/72XDaaaeF8ePHh6VLl4ZJkyZl688777zw8Y9/PLz2ta8NrdradqCa3PASu5oU2jAJECBAgAABAgTSF5g/f34WjiZPnhzOPvvs7OIM99577w4Hdu2114b3vve94eSTTw7//M//nJ1tWrt27bbQtGXLlnDJJZdkj3/HO96xw3bqtEFAqlO1jZUAAQIECBAgQCBpgW984xtZ/+fNmxfOPPPM8M53vjPEM0M7WmI4Ov/888NXv/rVMGLEiNAMQc1QdNNNN4VHH300TJ8+PRx//PE7aqZW6wWkWpXbYAkQIECAAAECBFIWeOSRR7Lux/cWNZeXv/zlzZvbfT3kkEMGrHvrW98axo4dG370ox+F2NbFF1+cbY/r+/q8+yZiUBgwZdwhQIAAAQIE8hY4/Suz826yoPb2LKjdfJo9902L82lIK0kL7LrrriG+RC5eWKG5NENT837/rxMnTux/N+y+++7hjW98Y/jyl7+chaMrr7wyO7N06qmnDtivznecQapz9Y2dAAECBAgQIEAgKYEDDjgg6++NN964rd9XX331ttuDb4wZM2bwquxleXFlfD9TvOjDX/7lX4YXvehF2+1X1xXOINW18sZNgAABAgQIECCQnMAHP/jBcPPNN2dngFasWBHWrFkTbrvttjBy5MgQL7gweInvOxq8vPrVrw77779/+NWvfpVtar4vafB+db3vDFJdK2/cBAgQIECAAAECyQnEy3D/z//8T5gwYUK4/vrrs5ATzyDF+0NZ4sUd4rLHHnuEE044YSgPrfy+AlLlS2yABAgQIECAAAECVRJ497vfHZ566qnsIguPP/549tlF8TOPtm7dGqZNm5YN9emnn87uH3nkkS2H/v73vz/bvmzZstDqZXgtH1STlV5iV5NCGyYBAgQIECBAgEB1BOIV52bPnl2dAZVoJM4glagYukKAAAECBAgQIECAQG8FBKTe+js6AQIECBAgQIAAAQIlEhCQSlQMXSFAgAABAgQIECBAoLcCAlJv/R2dAAECBAgQIECAAIESCQhIJSqGrhAgQIAAAQIECBAg0FsBV7Hrrb+jEyBAgAABAgQIEOhYYPW8N3e8bx477nrxZXk0k1QbziAlVS6dJUCAAAECBAgQIECgSAEBqUhdbRMgQIAAAQIECBAgkJSAgJRUuXSWAAECBAgQIECAAIEiBQSkInW1TYAAAQIECBAgQIBAUgICUlLl0lkCBAgQIECAAAECBIoUEJCK1NU2AQIECBAgQIAAAQJJCQhISZVLZwkQIECAAAECBAgQKFJAQCpSV9sECBAgQIAAAQIEKiywdu3a8OlPfzr89re/rcwoCwlIK1euDA888EBbpEcffTR84xvfaLuPjQQIECBAgAABAgQIlFfgzDPPDGeccUb49a9/Xd5ODrFnhQSkq666Kuy///5tu3L++eeHk046KSxbtqztfjYSIECAAAECBAgQIFA+geuvvz58/vOfL1/HnmOP+p7j47c9/PLLLw+rV6/O7t96663Z1y9+8Yvbtve/sWbNmnDllVeGvr6+MHHixP6b3CZAgAABAl0R2P0j/19XjjPcg/zxJ2oIuw+3gS49bvnHPt6lIzkMAQJlEli+fHl429veFj74wQ+Gj3+8Ws8DuQWk3/zmNyGeYuu/vP3tb+9/d7vbJ598chg/fvx2660gQIAAAQIECBAgQKC8Aqeeemp49atfHd785jcLSDsq0/vf//6w5557hq1bt4Yf//jH4YILLgiXXnrpdruPGDEijB49Ojz/+c8Phx9++HbbrSBAgAABAgQIECBAoLwC//d//xd+8pOfhHvvvTc8/vjj5e3oMHuW2xmkGHpigozLrFmzwqpVq8I//MM/DLNbHkaAAAECBAgQIECAQNkEFi1aFE4//fRwxRVXhKlTpwpInRboiCOOCPGfhQABAgQIECBAgACBaghs2rQpOwHypje9KXt53bp168L69euzwW3YsCHEf2PGjEl+sLmdQRossWLFivCFL3whO/0WL/u9efPmwbtk92+66aaW660kQIAAAQIECBAgQKA8AvFjeu64447s34UXXjigY8ccc0w4+OCDs9/9B2xI8E4hASkmyaOPPjrcfffdCZLoMgECBAgQIECAAAECgwVmzJgRbrzxxgGrlyxZkl3N7txzz63M9QUKCUjf/OY3s3B07LHHhk9+8pNh9uzZYezYsQMw3SFAgAABAgQIECBAIB2BcePGhblz5w7o8MKFC7P7r3zlK8OrXvWqAdtSvVNIQLrnnnsyj3iFi+nTp6dqo98ECBAgQIAAAQIECNRMoJCANG3atOxDYJ01qtlsMlwCBAgQIECAAIFaCbz0pS/NPuanSoMeWcRgXvOa12QXZbj88suLaF6bBAgQIECAAAECBAgQKESgkDNI8TWIn/rUp8K//du/hfjBsH/xF3+RvdRu5Mjt89jznve8QgamUQIECBAgQIAAAQIECAxVoJCA9PWvfz0LSMuXLw/vete72vZp69atbbfbSIAAAQIECBAgQIAAgW4JFBKQ9thjj3DIIYd0awyOQ4AAAQIECBAgQIAAgVwECglI8T1I8Z+FAAECBAgQIECAAAECKQls/6aglHqvrwQIECBAgAABAgQIEMhRoJAzSDfddFM477zzOurmVVdd1dF+diJAgAABAgQIECBQd4HRJ7yh7gSFj7+QgPToo4+Gb33rW207P3HixDB58uS2+9hIgAABAgQIECBAgMD/E5jV99H/d6cLt5aGE7twlHIdopCAdMopp4Tjjjtuu5GuXr06LFq0KFx88cXhhhtuCPFMk4UAAQIECBAgQIAAAQJlESgkII0ZMybEf4OXKVOmhL333jvMnTs3vP71rw8nnXRSuOuuuwbv5j4BAgQIECBAgAABAgR6ItCzizTEgHTPPfeE+FlJFgIECBAgQIAAAQIECJRBoGcB6Xe/+12IHxL7hz/8oQwO+kCAAAECBAgQIECAAIFQyEvsNm/eHDZs2LAdbwxE69atCzfeeGP47Gc/G+KFGl7ykpdst58VBAgQIECAAAECBAgQ6IVAIQHpsssuC/PmzdvpeGJIGjmyZyexdto/OxAgQIAAAQIECBAgUC+BQgLSnnvuGV772te2lBw3blzYfffdsws07Giflg+0kgABAgQIECBAgAABAgULFBKQjj766BD/WQgQIECAAAECBAgQIJCSQCEBqT/AmjVrwq9+9avs84/i2aNZs2aFgw46KIwYMaL/bm4TIECAAAECBAgQIJCAwFNPPRUuuuiicP/994djjjkmnHzyyQn0uvMuFhaQNm3aFM4777zw0Y9+NMQPiO2/vPCFLwxXXnllFpT6r3ebAAECBAgQIECAAIFyC5x66qnh29/+djjqqKPCxo0by93ZYfSusIB05plnhnPPPTdMnz49vOUtb8nOHK1atSpLmldffXUG+r3vfS+88pWvHEa3PYQAAQIECBAgQIAAgV4ILFiwIMSQFE+GVHEpJCDFD4D9zGc+E4477rjwla98JUyYMGGA3X333ReOPPLIEEPU97///QHb3CFAgAABAgQIECBAoHwCK1euDLfcckt4+umnQzzxce2112YXZhs9enT5OvscelTINbYjXFziaxMHh6O4/mUve1n4yEc+Em699daWn5cU97EQIECAAAECBAgQIFAegccffzx87GMfC+vXrw/xlWDx9tq1a8vTwZx6UkhAeuSRR7KX1sXLee9omTNnTgYaL+BgIUCAAAECBAgQIECg3AL77bdf+OlPf5qdAHnf+96X3Z40aVK5Oz2M3hXyErt4pbqlS5eGmDKnTZvWslvxZXhxmT17dva1LP9V8YNrm1cMjF+rOL6yzJ3U+mEudLdiVfBuPpfEsVRhPN2dAdU9mrnQvdqy7p51PBLv7nqX6WiFBKR4ub84qebNmxcuv/zysNtuuw0Y85133hn+/d//Pfzpn/5pKFvqHD9+/IC+VuFO/19qqji+KtSoF2MwF7qrXgXvUaNGZWhjx44NzdvdVXS0MgpUYW6X0bVVn1i3UiluHe/ibMveciEBKb587rTTTsuuYveiF70oHHvssdlV7OJnIsXrpX/3u98NfX194cILLyydT+xj1ZYYkOLLHTdv3hyqOL6q1atb4zEXuiX9x+NUwTsGo7jE15tv2LDhjwNL+P/q/TmsN8XobG7v0ZvOVeyonVmHYG7nU/hOvfsfTajqr5Hu7UICUuT49Kc/nV2M4YwzzgiXXnrpAKFDDjkknH/++eEVr3jFgPXuECBAgAABAgQIECBAoJcChQWkOKh//Md/DG9729vCkiVLwgMPPJC9oSu+uWtH70vqJYRjEyBAgAABAgQIECBAoNCAFK+Rfv3114eTTz5528UY5s+fHzZt2hTe9a53hSlTpqgAAQIECBAgQIAAAQIESiNQyGW+4+i+9KUvhX333Tf867/+64DB3nDDDeHDH/5weNWrXhUefvjhAdvcIUCAAAECBAgQIECg3ALxJMi//Mu/lLuTz6F3hQSkhQsXhre//e3ZhQHie5H6L1/5ylfCRz/60ewS4O9+97v7b3KbAAECBAgQIECAAAECPRUo5CV2V199ddiyZUu44oorwgEHHDBggHvssUf4yEc+kgWk//3f/w0rVqwIU6dOHbCPOwQIECBAgAABAgQIEOiFQCFnkOIHxE6fPn27cNR/gMcff3x29ze/+U3/1W4TIECAAAECBAgQIECgZwKFBKSDDz44O0O0dOnSHQ4sXtUuLvFzkiwECBAgQIAAAQIECBAog0AhAWnu3Llh69at4c1vfnNoFZIWLFiQvQ/pz/7sz8KkSZPK4KAPBAgQIECAAAECBAgQCIW8Bym+vO4LX/hCiBdhiGeIDj300LD33nuHZ555Jrty3V133RXGjRsXLrroIiUgQIAAAQIECBAgQIBAaQQKCUhxdKeeemr2PqRPfOIT4Y477gg33nhjNugxY8aEE044IcTPQ4ofGmshQIAAAQIECBAgQKAzgYv/7HOd7WivYQsUFpBij4477rjsX7yiXfzMo9GjR4eZM2eGkSMLeWXfsBE8kAABAgQIECBAgEAKAp//0tyudvO1H+rq4UpxsEIDUnOEMRA5W9TU8JUAAQIECBAgQIAAgbIKOJVT1sroFwECBAgQIECAAAECXRcQkLpO7oAECBAgQIAAAQIECJRVQEAqa2X0iwABAgQIECBAgACBrgsISF0nd0ACBAgQIECAAAECBMoqICCVtTL6RYAAAQIECBAgQIBA1wUEpK6TOyABAgQIECBAgAABAmUVEJDKWhn9IkCAAAECBAgQIECg6wICUtfJHZAAAQIECBAgQIAAgbIKCEhlrYx+ESBAgAABAgQIECDQdQEBqevkDkiAAAECBAgQIECAQFkFBKSyVka/CBAgQIAAAQIECJRMYNmyZeE73/lOWLNmTbjooovCTTfdFDZv3lyyXj637vQ9t4d7NAECBAgQIECAAAECdRH46U9/Gv72b/82HHfcceGKK64I48ePD0uXLg2TJk2qDIGAVJlSGggBAgQIECBAgACB4gU2bNgQ1q1bF1asWBGefPLJSoWjqCcgFT+HHIEAAQIECBAgQIBApQROO+20MGXKlOxfpQb27GC8B6lqFTUeAgQIECBAgAABAgULvOhFLyr4CL1rXkDqnb0jEyBAgAABAgQIEEhSYNy4cUn2u5NOC0idKNmHAAECBAgQIECAAIFaCAhItSizQRIgQIAAAQIECBAg0ImAgNSJkn0IECBAgAABAgQIEKiFgKvY1aLMBkmAAAECBAgQIEDguQsce+yxYevWrc+9oRK34AxSiYujawQIECBAgAABAgQIdFdAQOqut6MRIECAAAECBAgQIFBiAQGpxMXRNQIECBAgQIAAAQIEuisgIHXX29EIECBAgAABAgQIECixgIBU4uLoGgECBAgQIECAAAEC3RUQkLrr7WgECBAgQIAAAQIECJRYQEAqcXF0jQABAgQIECBAgACB7gr4HKTuejsaAQIECBAgQIAAgWELXPmhYT/UAzsUcAapQyi7ESBAgAABAgQIECBQfQEBqfo1NkICBAgQIECAAAECBDoU8BK7DqHsRoAAAQIECAxP4LY5LxveAz1qkMC1g+67S4BAEQLO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Kgr+y9XrNmTfjlL38Znn766TB16tTwspe9LIwdO3a7bi9ZsiQ88sgjYa+99gr77LNPGDlS9tsOyQoCBAgQIECAAAECBNoKlDogPfTQQ+HCCy8MmzZtCjNnzswC0KRJk8J73vOeMGPGjGxgGzZsCOecc05YvXp1tu6aa64Jc+bMCfPmzQujRo1qO3gbCRAgQIAAAQIECBAg0F+gtAFp69at4ZJLLgl77rlneOc73xnGjx8f4tmks88+O3z1q18Np59+ejaO6667LmzcuDGcddZZ2T6PPfZYmD9/frj99tvDYYcd1n+sbhMgQIAAAQIECBAgQKCtQGlfh/bkk09mHT/88MOz4BPvTJgwIRx88MEhvpxuy5YtIYaom2++ORx66KHb9olnlg488MCwYMGCtgO3kQABAgQIECBAgAABAoMFSnsGKb7f6D/+4z8G9zcsXrw4TJ48OXuPUXxfUnz53ezZswfsN2vWrHDfffcNWOcOAQIECBAgQIAAAQIEdiZQ2oDUquOLFi0KDz74YHjDG96QbX7iiSeyr/HMUv8l3o/vTVq3bl0YN25c/01h6dKl4eMf//iAdc078XH//d//3bxbua/xZYoxPCa//CL5EZRiAB3PBd651Ktj71yOVmwjzfeAFnuU4ltfU/whanGEjua255Fc5kJH1s8eydzOhXtYvzPFt4NY0hdIJiDFK9RdcMEF4YADDgivec1rMvnmJBx8VbsxY8Zk29evX79dQIrbBp9xapYxBoj4mCouMSjGlyXG92tZCESBqs71sla3Ct59fX0h/ot/gIovcbYQiAJVmNupVJJ1dys1HO/4u5YlfYEkAtLPf/7zcPHFF4f9998/vO1tb9t2Ce9dd901q8DatWsHVCLej5f5njhx4oD18U586d4ZZ5yx3frmivgSvqotI0aMyP4KEr/Rly1bVrXhGc8wBeLZVEv3BKrgHZ8/45VE49n7GJJSX3ZPfQAl6X8V5nZJKHfajU6tze2dUna0Q6fe/RuLf2yPz5OWtAVKH5Di1ei+/OUvhyOOOCK88Y1v3BaOInt8L1Jc4iW++y+rVq3KgpDPQuqv4jYBAgQIECBAgAABAjsTKO1V7GLH77jjjnDZZZeFE044IZx00kkDwlHcvttuu2VB6P777493ty0LFy4M06dP33bfDQIECBAgQIAAAQIECHQiUNozSCtXrgzf+MY3wt57750FoTvvvHPAeF7xildkHwQ7d+7ccO2112Yvv9t3333Dbbfdll0G/MwzzxywvzsECBAgQIAAAQIECBDYmUBpA9Jdd92VXYXu0Ucfzd5/NHggc+bMyT77KL70bvny5dkFHOIb46ZNmxZOOeWUUJWrLA0et/sECBAgQIAAAQIECBQnUNqAFK9U17xaXbvhjxo1Kpx44onZy/Ca7z1qt79tBAgQIECAAAECBAgQ2JFAqd+DtKNOt1o/evTo7P1IrbZZR4AAAQIECBAgQIAAgU4EKhOQOhmsfQgQIECAAAECBAgQINBOQEBqp2MbAQIECBAgQIAAAQK1EhCQalVugyVAgAABAgQIECBAoJ2AgNROxzYCBAgQIECAAAECBGolICDVqtwGS4AAAQIECBAgQIBAOwEBqZ2ObQQIECBAgAABAgQI1EpAQKpVuQ2WAAECBAgQIECAAIF2AgJSOx3bCBAgQIAAAQIECBColYCAVKtyGywBAgQIECBAgAABAu0EBKR2OrYRIECAAAECBAgQIFArAQGpVuU2WAIECBAgQIAAAQIE2gkISO10bCNAgAABAgQIECBAoFYCAlKtym2wBAgQIECAAAECBAi0ExCQ2unYRoAAAQIECBAgQIBArQQEpFqV22AJECBAgAABAgQIEGgnICC107GNAAECBAgQIECAAIFaCQhItSq3wRIgQIAAAQIECBAg0E5AQGqnYxsBAgQIECBAgAABArUSEJBqVW6DJUCAAAECBAgQIECgnYCA1E7HNgIECBAgQIAAAQIEaiUgINWq3AZLgAABAgQIECBAgEA7AQGpnY5tBAgQIECAAAECBAjUSkBAqlW5DZYAAQIECBAgQIAAgXYCdUjjMgAAMKVJREFUAlI7HdsIECBAgAABAgQIEKiVgIBUq3IbLAECBAgQIECAAAEC7QQEpHY6thEgQIAAAQIECBAgUCsBAalW5TZYAgQIECBAgAABAgTaCQhI7XRsI0CAAAECBAgQIECgVgICUq3KbbAECBAgQIAAAQIECLQTEJDa6dhGgAABAgQIECBAgECtBASkWpXbYAkQIECAAAECBAgQaCcgILXTsY0AAQIECBAgQIAAgVoJCEi1KrfBEiBAgAABAgQIECDQTkBAaqdjGwECBAgQIECAAAECtRIQkGpVboMlQIAAAQIECBAgQKCdgIDUTsc2AgQIECBAgAABAgRqJSAg1arcBkuAAAECBAgQIECAQDsBAamdjm0ECBAgQIAAAQIECNRKQECqVbkNlgABAgQIECBAgACBdgICUjsd2wgQIECAAAECBAgQqJWAgFSrchssAQIECBAgQIAAAQLtBASkdjq2ESBAgAABAgQIECBQKwEBqVblNlgCBAgQIECAAAECBNoJCEjtdGwjQIAAAQIECBAgQKBWAgJSrcptsAQIECBAgAABAgQItBMQkNrp2EaAAAECBAgQIECAQK0EBKRaldtgCRAgQIAAAQIECBBoJyAgtdOxjQABAgQIECBAgACBWgkISLUqt8ESIECAAAECBAgQINBOQEBqp2MbAQIECBAgQIAAAQK1EhCQalVugyVAgAABAgQIECBAoJ2AgNROxzYCBAgQIECAAAECBGolICDVqtwGS4AAAQIECBAgQIBAOwEBqZ2ObQQIECBAgAABAgQI1EpAQKpVuQ2WAAECBAgQIECAAIF2AgJSOx3bCBAgQIAAAQIECBColYCAVKtyGywBAgQIECBAgAABAu0EBKR2OrYRIECAAAECBAgQIFArAQGpVuU2WAIECBAgQIAAAQIE2gkISO10bCNAgAABAgQIECBAoFYCAlKtym2wBAgQIECAAAECBAi0ExCQ2unYRoAAAQIECBAgQIBArQQEpFqV22AJECBAgAABAgQIEGgnICC107GNAAECBAgQIECAAIFaCQhItSq3wRIgQIAAAQIECBAg0E5AQGqnYxsBAgQIECBAgAABArUSEJBqVW6DJUCAAAECBAgQIECgnYCA1E7HNgIECBAgQIAAAQIEaiUgINWq3AZLgAABAgQIECBAgEA7AQGpnY5tBAgQIECAAAECBAjUSkBAqlW5DZYAAQIECBAgQIAAgXYCAlI7HdsIECBAgAABAgQIEKiVgIBUq3IbLAECBAgQIECAAAEC7QQEpHY6thEgQIAAAQIECBAgUCsBAalW5TZYAgQIECBAgAABAgTaCQhI7XRsI0CAAAECBAgQIECgVgICUq3KbbAECBAgQIAAAQIECLQTEJDa6dhGgAABAgQIECBAgECtBASkWpXbYAkQIECAAAECBAgQaCcgILXTsY0AAQIECBAgQIAAgVoJ9NVqtAZbCYFFVxxUiXH0ehDLX97rHjg+AQIECBAgQKB8As4gla8mekSAAAECBAgQIECAQI8EBKQewTssAQIECBAgQIAAAQLlExCQylcTPSJAgAABAgQIECBAoEcCAlKP4B2WAAECBAgQIECAAIHyCQhI5auJHhEgQIAAAQIECBAg0CMBAalH8A5LgAABAgQIECBAgED5BASk8tVEjwgQIECAAAECBAgQ6JGAgNQjeIclQIAAAQIECBAgQKB8AgJS+WqiRwQIECBAgAABAgQI9EhAQOoRvMMSIECAAAECBAgQIFA+gb7ydUmPCBAgUE+BQ37xN/UceM6jvv3l1+bcouYIECBAoE4CziDVqdrGSoAAAQIECBAgQIBAWwEBqS2PjQQIECBAgAABAgQI1ElAQKpTtY2VAAECBAgQIECAAIG2AgJSWx4bCRAgQIAAAQIECBCok4CAVKdqGysBAgQIECBAgAABAm0FBKS2PDYSIECAAAECBAgQIFAnAQGpTtU2VgIECBAgQIAAAQIE2goISG15bCRAgAABAgQIECBAoE4CAlKdqm2sBAgQIECAAAECBAi0FRCQ2vLYSIAAAQIECBAgQIBAnQT66jTYTsY6adKkTnZLap8RI0Zk/e3r6wtVHF9SxShRZ82F7haDd/e8WXfPOh6Jd/e8WXfPerhze8uWLd3tpKMVIiAgDWJduXLloDXp340BacqUKWHTpk2hCuPbPf2SlGIEVZgLpYDssBO8O4TKYbdOrT2X5ID9bBOdeudztHq30qm1uZ3PPOnUu//Rxo8f3/+u24kKeIld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EBfov0uXbdP/8rs0vVp+w7t8uyqcvfz3Dct3r7b1hAgQIAAAQIECBDokoAzSF2CdhgCBAgQIECAAAECBMovICCVv0Z6SIAAAQIECBAgQIBAlwQEpC5BOwwBAgQIECBAgAABAuUXEJDKXyM9JECAAAECBAgQIECgSwICUpegHYYAAQIECBAgQIAAgfILCEjlr5EeEiBAgAABAgQIECDQJQEBqUvQDkOAAAECBAgQIECAQPkFBKTy10gPCRAgQIAAAQIECBDokoCA1CVohyFAgAABAgQIECBAoPwCAlL5a6SHBAgQIECAAAECBAh0SaCvS8dxGAIECBAgQKCmAouuOKimI8932Mtfnm97WiNAoLWAM0itXawlQIAAAQIECBAgQKCGAgJSDYtuyAQIECBAgAABAgQItBYQkFq7WEuAAAECBAgQIECAQA0FBKQaFt2QCRAgQIAAAQIECBBoLSAgtXaxlgABAgQIECBAgACBGgoISDUsuiETIECAAAECBAgQINBaQEBq7WItAQIECBAgQIAAAQI1FBCQalh0QyZAgAABAgQIECBAoLWAgNTaxVoCBAgQIECAAAECBGooICDVsOiGTIAAAQIECBAgQIBAa4G+1qutJUCAwB8FFl1xEIocBJa/PIdGNEGAAAECBAgULuAMUuHEDkCAAAECBAgQIECAQCoCAlIqldJPAgQIECBAgAABAgQKFxCQCid2AAIECBAgQIAAAQIEUhEQkFKplH4SIECAAAECBAgQIFC4gIBUOLEDECBAgAABAgQIECCQioCAlEql9JMAAQIECBAgQIAAgcIFBKTCiR2AAAECBAgQIECAAIFUBASkVCqlnwQIECBAgAABAgQIFC4gIBVO7AAECBAgQIAAAQIECKQiICClUin9JECAAAECBAgQIECgcAEBqXBiByBAgAABAgQIECBAIBUBASmVSuknAQIECBAgQIAAAQKFCwhIhRM7AAECBAgQIECAAAECqQgISKlUSj8JECBAgAABAgQIEChcQEAqnNgBCBAgQIAAAQIECBBIRUBASqVS+kmAAAECBAgQIECAQOECAlLhxA5AgAABAgQIECBAgEAqAgJSKpXSTwIECBAgQIAAAQIEChcQkAondgACBAgQIECAAAECBFIREJBSqZR+EiBAgAABAgQIECBQuICAVDixAxAgQIAAAQIECBAgkIqAgJRKpfSTAAECBAgQIECAAIHCBQSkwokdgAABAgQIECBAgACBVAQEpFQqpZ8ECBAgQIAAAQIECBQuICAVTuwABAgQIECAAAECBAikIiAgpVIp/SRAgAABAgQIECBAoHCBvsKP0KUDLFmyJDzyyCNhr732Cvvss08YOVL26xK9wxAgQIAAAQIECBCojEDyAWnDhg3hnHPOCatXrw4zZswI11xzTZgzZ06YN29eGDVqVGUKZSAECBAgQIAAAQIECBQvkHxAuu6668LGjRvDWWedFcaPHx8ee+yxMH/+/HD77beHww47rHhBRyBAgAABAgQIECBAoDICSb8ObevWreHmm28Ohx56aBaOYlXiWaQDDzwwLFiwoDJFMhACBAgQIECAAAECBLojkHRAWrlyZdi0aVOYPXv2AK1Zs2aFxx9/fMA6dwgQIECAAAECBAgQILAzgaRfYvfEE09k45swYcKAccb78b1J69atC+PGjRuwbcWKFeGSSy4ZsK55J+771re+tXnX1x4ITJ8+fadH3bTTPezQiUAn1rEd3p1o7nyfjrx/sfN27LFzgY6sn23G3N65ZSd7dOLNuhPJne/TiXVshffOLTvZo1Pv/m2tX7++/123ExVIOiCtWbMmYx87duwA/jFjxmT34yQdHJBicHr44YcH7N+8s8suu2y3f3Pbzr5e+aGd7WF7ZwIDA23Lx1x8WcvVVhYkwLsg2O2bXXr8fduvtKY4AXO7ONvBLbMeLFLsfd7F+rZpPb6yyZK+QNIBadddd80qsHbt2gGViPfjZb4nTpw4YH28E/8acN555223vrli8eLFzZuV+TpixIgQX3b4zDPPhGXLllVmXGUdyNSpU8OkSZPC73//++xMZln7WYV+xe/zmTNnmttdKqa53SXoZw9jbnfPOh7J3O6ed9XndrxgWPP30+6pOlLeAkkHpMmTJ2ce8RLf/ZdVq1ZlT3bxm7DVsqP1rfa1jgABAgQIECBAgACB+gi0ThCJjH+33XbLgtD9998/oMcLFy7MzhQNWOkOAQIECBAgQIAAAQIEdiKQdECKZ4Lmzp0bbr311hBDUnx/Ubzs95IlS8Lxxx+/k6HbTIAAAQIECBAgQIAAgYECSb/ELg7liCOOCMuXLw8XXHBB2LJlS5g2bVo45ZRTss9DGjhU9wgQIECAAAECBAgQINBeIPmANGrUqHDiiSeGE044ITTfe9R+yLYSIECAAAECBAgQIECgtUDSL7HrP6TRo0dn70fqv85tAgQIECBAgAABAgQIDEWgMgFpKIO2LwECBAgQIECAAAECBFoJCEitVKwjQIAAAQIECBAgQKCWAgJSLctu0AQIECBAgAABAgQItBIQkFqpWEeAAAECBAgQIECAQC0FBKRalt2gCRAgQIAAAQIECBBoJSAgtVKxjgABAgQIECBAgACBWgoISLUsu0ETIECAAAECBAgQINBKQEBqpWIdAQIECBAgQIAAAQK1FBCQall2gyZAgAABAgQIECBAoJWAgNRKxToCBAgQIECAAAECBGopICDVsuwGTYAAAQIECBAgQIBAKwEBqZWKdQQIECBAgAABAgQI1FJAQKpl2Q2aAAECBAgQIECAAIFWAgJSKxXrCBAgQIAAAQIECBCopYCAVMuyGzQBAgQIECBAgAABAq0EBKRWKtYRIECAAAECBAgQIFBLAQGplmU3aAIECBAgQIAAAQIEWgkISK1UrCNAgAABAgQIECBAoJYCAlIty27QBAgQIECAAAECBAi0EhCQWqlYR4AAAQIECBAgQIBALQUEpFqW3aAJECBAgAABAgQIEGglICC1UrGOAAECBAgQIECAAIFaCghItSy7QRMgQIAAAQIECBAg0EpAQGqlYh0BAgQIECBAgAABArUUEJBqWXaDJkCAAAECBAgQIECglYCA1ErFOgIECBAgQIAAAQIEaikwYuuzSy1HXqNBb9y4MVx55ZVhxowZ4YgjjqjRyHsz1HvuuSc8+OCD4eijjw5Tp07tTSdqctQNGzaEq666Kuy5557h8MMPr8moezfMu+++Ozz00EPmdhdKYG53AbnfIZpz+5hjjglTpkzpt8XNvAXM7bxFtVeEgDNIRaiWrM1NmzaFH/3oR+G+++4rWc+q2Z1FixZl3qtWrarmAEs0KnO7u8V4+OGHs7m9evXq7h64hkczt7tbdM/b3fOOf7SNv5P88pe/7N5BHYnAEAUEpCGC2Z0AAQIECBAgQIAAgeoKCEjVra2RESBAgAABAgQIECAwRAEBaYhgdidAgAABAgQIECBAoLoCAlJ1a2tkBAgQIECAAAECBAgMUUBAGiKY3QkQIECAAAECBAgQqK5AX3WHZmRNgb6+vvBXf/VX4fnPf35zla8FChxwwAFh/PjxYfLkyQUeRdNRYPTo0eZ2F6fCS1/60mxu77bbbl08aj0P1Zzb06ZNqydAl0cdn7d32WWXYG4XD29uF2/sCM9dwOcgPXdDLRAgQIAAAQIECBAgUBEBL7GrSCENgwABAgQIECBAgACB5y4gID13Qy0QIECAAAECBAgQIFARAQGpIoU0DAIECBAgQIAAAQIEnruAgPTcDXNpYc2aNeEnP/lJ+N73vhd+9rOfhfXr1+fS7nAa2bhx43Ae5jE9FKhSzW6++eawePHiHWouW7Ys/OAHPwidjnnhwoXZ99YOG6zxhp1ZD6ZhOVik8/tDtRtqbTrvSZp7/vCHPwy/+c1v0ux8jr3u9Hkvx0NqikAtBQSkEpT9oYceCh/72MfCV7/61fDLX/4yXHLJJeE///M/w2OPPdbV3m3dujVcdNFFWUDr6oEd7DkJ3HbbbeHSSy99Tm2U6cHf/va3Q/ye2NHy+9//Plx11VVhw4YNO9plwPp77rkn3HTTTQPWufNHgZ1ZD3ZiOVik8/tDtRtqbTrvSZp7XnPNNW2fF9Ic1dB6XbXn+qGN3t4EuivgMt/d9d7uaDGUxEC05557hne+853ZJXTj2aSzzz47C0ynn376do8pasWWLVvC3XffHeLlTi3pCNx3331h06ZN6XR4Jz0944wzwq677rqTvTrf/Nd//dcdn23qvNVq7DlUa5bDrzu74dt55B8FqvZcr64EyiwgIPW4Ok8++WTWg8MPPzwLR/HOhAkTwsEHH5y9jCiGlpEj/3ii78EHHwy/+93vsu2zZ8/e7nON4svy4j5PPPFE2GOPPcJLXvKSED8Dqf/y29/+Nmtj7dq1Yffdd8/2iZ9JEI8Tz17FJR7j4YcfDvvss092f2ftxsftvffe2eNWr14d5syZk32eRPbgkvwXX5YQX7b1+OOPhxe/+MXb2UWPX/3qV+Gpp57KtvW3W7VqVfbSjhgcf/3rX2fjfMELXhBe+MIXhhhwFy1aFP7whz+El73sZQM+QyO+pCYG32eeeSbbJ34OVTQdXJOVK1eGRx55JKvbpEmTsn2mTJkyQG5H/Y9jio/fvHlziD8849jGjBkz4LG9ujNctxUrVmRzPn4fxCXOzSVLloRHH300xHnfaon+ce5HhxkzZoR99903jBgxIts1/sGhOd/j91uc362WWKupU6dmm3Y251s9vpfr8rCOLtE6ztNoGeswc+bMbJ43x9bfMs7ZuMTvg/5LfBlUrENzfbv5Hfsdaxu/d+L3Vqxx/Pyw+L0Wn5dSWZrjiP1+4IEHsueD/fbbL5uLzTH0t2uu29H3dXN7/69PP/105hM/Fyk+v8fn3enTp4fnPe9523aLfvGPJU37Tp+DtjVQ4I12P786GUuza/GVFfEMc/y8ovg8PW7cuOam7GusRdwe53KsR/xso/5LfIlufM6O2+P8jv+ay3C/jzp1bve90OzDjuZEmZ/rm32PX9s9F8ffP+L4mvMz7h9N4nPG/vvvn83vuK7/9nh/8HNKXGchULTAqI8+uxR9EO3vWCB+oOhRRx2V/SLdf6/vfve72S/fc+fOzb7Gl75dd9112S968cn4hhtuyILSrFmzsofFX27OO++8EE/Bx5ce3XrrrdnZoBhW4jHi8uUvfzlcfvnl2S8+8QknvqY7njE65JBDsmPEl2nFJ6v4L/4wP+igg7JfJnfW7ic+8Ymszauvvjr8/Oc/D3vttdd248k60KP/4i/FsY8/+tGPsnFde+212Q/IGELjL9HxF71zzz03/PSnPw3xB+SNN94YfvGLX4T4oZjxh2v8xe2CCy7IAsz111+fPVnHl2zFxy5YsCDEWkX/+JKYGDrj+OPyyU9+MixdujR85zvfyX4oxJrdfvvt4VWvelUYO3Zstk/0P//887Mf6PHYsY+33HJLiHWNbcWlXf+///3vZ7/MxnrFl57Fmg3+hSFrpAf/Dddt/vz52dyOYTL+MP3MZz4Tonucl9Ewfo2/vB999NFZGLzzzjvD5z73uewH8/Lly7N6xGNH51ijWO/4fRH/CBF/SYvzNIbh+C/+MnvXXXdl3y/RPIakTr6XesDZ9pB5WEen+P7H+N6XaBJ/2Y7fC/GPADF4x6W/ZZzLX/va10J8jho1alS2Pf7SGed9fM6Jj9nZ/G72O9b0m9/8ZjbX4/fAvffeG/78z/98W7tZ4yX+L47j85//fPb9Ht9LGv9IFedZ/Bq/J+PS3y7eb/d9HedtfD9q/B6I/+J8j98H8fnksMMOy/7I8l//9V9ZOJrd748G0TA+d8Xn9Lh08hyU7Vjgf82Xbrf7+dXJWOLzbHyei+8/jF/j3IzzNIag5h9T4vw955xzsuf35ktx47bmz8n4/PHFL34xe86P8zs+f0bbGNCjeXM+xrp5rh/6pNjZc/GVV16ZPScceuih2xqPv89ceOGF4cgjj8zqubPnlG0PdINAwQIDTy8UfDDNdyYQ/7oVf5F7wxvekD0g/lCMr18/7bTTQvyrZFzi+5XiL9JHHPH/t3fuoVcU7x8f6V5YUVRQRL8siorMLCQsw4rMMi9dtMzMUjHNPzSxi1ZihRhRUQYFYvCJiv7IIKEgosu3C10oukBYdCWCqIiispBun995PfAc57Oeszuf83H3XHw/cM7u2Z2dmX3t7Mw88zwzZ5x1YB5//HHrzOMyM3z4cFOk6PQ//fTTYf78+dYZpJOIGx+NAYLFgY4/nRE6k8uXLw9Lly4N559/vjWwdHaK4rWIal9UcitXrrTO+Y50j/L4h7J9+OGHTdlYtmxZwDLDCOKaNWusMzhy5Mjw6KOPWsd41qxZdp6Gdf369aZQwhyBBQoMDTkNaV9fnymsp5xyis0Xw2rDNTQQKF4umzdvDrfccoulzwjwunXrjOmiRYtspPepp56yDtTs2bPtEiwXjFnQSWREDcnL//Tp083qxagxcXaatMrN74O5RnQkb775ZlM8GT2Gcyx0ZFB+ZsyYYYdReijXDALEnUdO0ln1Diu/6RzRoTr55JMDz3IwZZ7rO0mGypp7oe6hTMETyzXvPx3SCRMmbGfRQYGh00s9Aj+EeoD3hHOUyZTyTQcayy3vJAMSWBNQNuJ4LfIu+KLjvmLFClPsYPHQQw9Zne0KS3wLee819bEL5Z96A6vRggULBm0hzquDPI0yt0XtF/VpqjB4AV9YMBjCe75x48Zw3XXX2cAGg3y0X+eee66VVxQg5i5RPskHSurkyZPrSj31NdegQNGWIq2+R3mcU9+FvDLR6XU97AZTFxM+K0V1Sja8fotAmQS0SEOZdFuIG2sGlT6jYuPHj7cY3CLAiC0NBHL55ZeHW2+91TrrjIRhusYShXKEMILLKA0WHTrddBRvuummunJEGFxpaJxo1BtJSrx+HZ1OXJtQQDrJNYbOBZ3qiRMnWt7IL/e9ZMkSY4J7D6OF06ZNq5/HikCDipsG17swwkWnEWa4diB0fNylDbcAXBNjwdXLLUG4hKCQYbnAMkJcKGCXXHJJ/RIaZzjiqogU5b9+YQfvtMLNb4fO8tixY+tWOdhgsYiFss6AAh0UuPJs7rvvPnu+cbjsPm53dEhwq0NB5bkOpsxn4+uE30NhTf4Z3DjzzDOtbPIbCzRMG9URcIM1llcX9r3Mp5Rvv466y12hGBjgWpSmbhMUG7emYYHG/Y0BqKykvtcwQDmCNYNbXtdk48v77c+DMNk6KO+6HXWuqP0aTDoMEKIcIdSrlBsUUd5lBkaoC6jrvQ3ifZg7d65Z3LA2ca0r+5SxMWPG2DN65513BmSjlfcoj3PKu5BaJgZktMN+tFoX+20U1SkeTlsRqIKALEhVUE5MA2UGawYdhGuuuabeSUHpuPTSS8OmTZtsuWLmqZx44onhnHPOsQofn1/kySefNMuSJ0dnG2GkDbcvRrEIg4WEuTiM3PLxcH6db1PjJbwrAX5tp2xdoUQpimXEiBH2E2UFwa8/FjqGjD46A85Rebt4R8VdNzjuc7k8DFs6SbHQoSReRjOZt0WnEFdHFGOeCVYm5iihpCFF+Y/j7tT9VrhxL1u3bjXl1TtEfn/ZZ3XZZZeFDRs2mLLDM8C1CwuIW0r9unjLHBmuwR0VJdU7VP68i96lOK5O2m+Vtd8D839i8c4tdUcjYYAAKxMKFIoB7l1uyaNTWFS+Pc44XeLh/WqWpl/TidtG7zvKe1ZS32u8BGBBeeXj5TQbX97vRnmK66C8a3fEuaL2azBpMHAYi9cNtHEMEtIOUe5c4OX3T/3KnK2sUNdjSYqllffI0/F4dsa6vpW62Hn5Nq9O8TDaikAVBKQgVUE5IQ2sQ8wRwsyPRSGu5LmcES3Mz3ToGTHD5Y4Rsdtuu60+YolVyRuMOEkaDUbXcVtB+cIFDAWBjiZuZyhJjcRHQvPi9euyCw/48XZv3X0j29ninjnn+eZ83Pnwe0cZdStSfD71vnyukYf3/DBSz+INWDo4xkgmc2r+r2bpY1VD5mQgHr5Z/j3eTt62wo374TqeT3Y5b1y4YmHBjFWrVgUmMfNu0EnHCnvVVVcNcHeMr+FdwwWP8u9WV877c08p83F8nbLfKmvPv5c3/120xXLMvEbmGvGsuN7d7VLKt8efre/8eLdtG73vPj8mvhfnXPReoxDgWsUcStxNKZexoDTFwqBCVhrliTBVukLntV/+/qXcS7Z8oxghWC4oQ1g7s+J1Pdc2Os91WNZiyaYTn2u2n8c55V1ILRPN0u+E4yl1cXZAFg+XWPLqlDic9kWgbALbhlrKTknxNyWAef+JJ54IU6dOtcYw21mgI8coLRX9qFGjwsyZM83dArcCLA+4HSGMkNHB9g/uGYyMER8KGMoTvtq40FCRER7JKkj+OyVei6CDv9zagCtdLMzPomPnI4pZ1zjmYtBIZi1PcRwp+9l0mQRMx4RRVVxCcO9jjhh+84w4MlqMS6A/g6L8ex48vP/uhS3KCpZPyngsKEEudHiY58IoPUr/pEmTzJUUvgwKNBLmzfBezJs3r/7ueLheKPN+L1VseUeYu8WADRPkUY68o5hSvqvIY5VpNHrf41XSPC+p77W7bdE2sCCMW7yJh7qCjrcLdYDX6X6MbaM8eR0Uhytrv6j9It3Ue8EFNhbeccobFh+YYgGmXXRhjiHzcuFGXc/12Q45dT/t4VAlj3PKu5BaJjq1rk+pi7PPGeZ4U8SSV6fE4bQvAmUTkIJUNuGC+LEUMMkUdytGsei4xR9G1VBsmLDMCjB0qHHDojPCiBMuXlT8zG1544037EOjSYOA0kUnkwqHRpprGWVnBAd3hL7aQgOIj9ATllFg5t5wPiVei6CDv7CeoVTinogiiivQ/2oubXBgVBNlEsWElXNYxALrBKtHsWKST1Qfyu2xopWvvMbKd6y8xARihGfOM8TiQePCc2XxDRp5fyZF+SceOgh0jFDq/DqO94Iwx4D3gRUCeVco4/ByoWxT3lmMBEWKzg9zPhgcyC4VyzWUAVYVJF5G9ikH/oF7L5R5Z1PVFpcY6gyUVPZdUsq3h+2VLfUIrtJYNhjUwvrsk//je0x5r+Pw1EWsZofl061EdOpZrZTyS93OQEGjeVt5dVCcRln7Re0X6abeC/dLfUA9R5vIHEXqUwYBmatIG8aKrzDhfWZVPxQP6vjx48dbPcuKaShFdMyx1jMgFa+q1iqHPM4p70JKmejkuj6lLuY5s0gSrqPU5zxL6vSsNKtTsuH0WwTKJCAXuzLpJsSNmxwNHiNbzD/Kii/TjdWIzvUdd9xhCg4++wsXLqy7BrACG51EGkksI7iGjR492kbUiZPGgw4kE34ZgcIlgVFJKqh45IuGmMqLUfq1a9eGoniz+e3E37CDCQoj905FzgqBdIaRq6++2s4z74TzjK7CYcqUKUO+HdwFaNRZPYkOOUoZnXOEBhHLESPDKFEIz4m8sUQwHX/mcBTlH/c8lAKWY49XOrQIu/yLMkxDitLKCknwoEPEylQurEpFR4gFFxg95vkyP49nmBVXrpiDwScW0mLuXy+U+fi+yt5nkAFLK+5iWDxcUsq3h+2VLfPe+moDT7CgfmlkpfR7LXqvPRxbBlIIj6sdA2XsMy8VZYBVGDmP9Y4FTFAOYsmrg+JwZe3T1pDfvPYr9V5wQ+bdp61EKeJ+OYZQvy5evNgUU5ggKGdz5swxPliV8aCgnmfJdIRnhAXfV4e1gy1+5XFOeRd6oa4vqouZJsBAHv0UPtQbV1xxhZXjGHuzOiUOo30RKJvAsFqHsPEElLJTVvwtEaADyOhZ1mfaI6NhZhSR1ZNoNLPCtVhRaCyaCWEoFu4qQ7iieJvF1UnHuS+sNNy7zz2K88d5OuM0ZjtCbrjhhnDeeedZA46rB0pt1n2SdGDNCDD5YgS0meTlnzhQqBrNd2gWXzcd5/4YjW/GkHvBMgpn3G0acR7s/fZCmR/sPZcRPrV8l5F2VXEyoMSS3qtXr7bBKerYeOGJvHzkvdd51/k56nuUkLi+9nOpdZCHL3tb1H7l3UucN95z5i4xGNJI8ATg/eUZNGoHfR6jz39qFMdgjqVyTn0X8spEN9T1RXUxg8J8Ut+RwTwLhRWBHUVAFqQdRbKieGgI+TQTOv55HXx8gPnkSaPzRfHmxdcp57gvRhSbCefz2DW7LuV4vCpSNjwNeEq6efknjl5VjuDF/eUxJAxKUQpHwqZIL5T5lPssO0xq+S47H1XFT6d9MB2/vPc6Jc+paRW9PylpDTVMUfu1o+6lSPEpOj+U+8zjnPou5JWJbqjri+piVsf0FTKHwlrXikCZBDQHqUy6ilsEREAEREAEREAEREAERKCrCMjFrqselzLbTQSY/Mt8pjJHK7uJh/IqAr1KgMVBcJNlQYA8N9mq7191UDXExbkazkpFBKokIAWpStpKSwREQAREQAREQAREQAREoKMJyMWuox+PMicCIiAC5RJg8QtWRmPJZIkIiIAIiIAIiEBtXrMgiIAIiIAI7LwE+BPLiy++2P4TZueloDsXAREQAREQgW0EpCBtY6E9ERABERABERABERABERCBnZyAFKSdvADo9kVABERABERABERABERABLYR0P8gbWOhPREQARHoOQL8YeZ7770XXnnlFfsT6ZEjR4YZM2Y0/ZNNB/DTTz+Fl156KeCCxx94Hn300eGMM84IXJ8VVvHauHFj+PLLL8PBBx8cTjjhhDBp0qTt/pA5NVw2fv0WAREQAREQgSoJSEGqkrbSEgEREIEKCaDYjBs3Lnz88ce23Hx/f3/YsmVLWLNmTXj//feb/lnjpk2bwvz58wNK0r777htYxpoPfwC5du3acOONN9bv4sUXXwwXXnihnT/wwAPD77//Hv76669w6qmnhmeeeSYcdthhFjY1XD1i7YiACIiACIhAmwjIxa5N4JWsCIiACJRJAIVmypQp4fPPPw+PPfZY+PXXX8OPP/4Y7rrrrvDJJ5+Ee++9t2Hyv/32W5g9e3b477//wrvvvht+/vln+48fVrrbddddw+rVqy0uv3jBggWmfLEKHgoV/we0cuVKs1o9+OCDHiykhqtfoB0REAEREAERaBMBWZDaBF7JioAIiECZBF577bXw+uuvh6VLl4Yrr7zSktprr73M+vPCCy+EV199dYAlyPOyefPmMHbs2DB9+nSzAnF8n332CdOmTQsTJkwIzz77bPj222/DfvvtF7Zu3Rq++eYbs1Idd9xxFgV/jrxq1Sr7k+RRo0bZsdRwFlhfIiACIiACItBmAlKQ2vwAlLwIiIAIlEHggw8+sGhZwjuWYcOG2dyi+Fi8f9ppp4Xnn3++fujvv/+2uUUffvhh+OGHH+z4n3/+ads999wznH766aZsoVQxt2nixIkBZWnFihX1OFLD1S/QjgiIgAiIgAi0kYBc7NoIX0mLgAiIQFkEPvroI4v68MMPH3QSX3zxRVi0aJEpOnvvvbdtZ82aFT777DOLi7lMLizOcNZZZ4W33347LFu2LBx//PFhxIgR5orHXCSX1HAeXlsREAEREAERaBcBKUjtIq90RUAERKBEArvttpvF7tae1KQ+/fTTMGbMmLBhw4Zw1FFHhdtvvz0899xz4fvvvw8oSVlh1bqXX37ZVru7//77zYLEanVcN3ny5Hrw1HD1C7QjAiIgAiIgAm0iIBe7NoFXsiIgAiJQJgGW5UZYehurTix33323WXzuueee+LDtr1u3Lvzyyy+hr68vzJkzZ8B5tyD9+++/dvyPP/4IuPIddNBB4dhjjw3HHHNMWLJkiS3UcNJJJwXmOn333Xc2Xykl3KGHHjogPf0QAREQAREQgXYQkAWpHdSVpgiIgAiUTOCCCy4IzDeKV5IjSVapY5lvlt32JbjjrHz99df288gjj4wPmyL01ltv2THmJSG44rGMuC8CYQdrXyz3fcQRR4RddtnFlhJPDefXaysCIiACIiAC7SQgC1I76SttERABESiJwOjRo8PcuXPDI488EqZOnRrmzZsXcH3DdQ4l6YEHHgh77LHHdqmfffbZtkjD9ddfH5YvX26KDqvhYW0iPFYjlv5GsBIx/4g/oWWVu4suuiiwUh4r3b355puBBSIOOOAA+6SE2y4zOiACIiACIiAC7SBQm2wrEQEREAER6EEC//zzT/+dd97ZX1umm1UV7LP//vv319zo6ndbswrZ8dqfv9oxrlm4cGF/zfpTv+aQQw7pX79+fX/tf5Hs2LXXXlu/vvbfR/0zZ84cEH748OH9ixcv7q8t0jDocPULtCMCIiACIiACbSIwjHTboZgpTREQAREQgWoI8KevX331VWDuEAsv8IevRYKViWtYXCFlbtCWLVvsP5F23333wPwn3PsaSWq4RtfqmAiIgAiIgAhUQUAKUhWUlYYIiIAIiIAIiIAIiIAIiEBXENAiDV3xmJRJERABERABERABERABERCBKghIQaqCstIQAREQAREQAREQAREQARHoCgJSkLriMSmTIiACIiACIiACIiACIiACVRCQglQFZaUhAiIgAiIgAiIgAiIgAiLQFQSkIHXFY1ImRUAEREAEREAEREAEREAEqiAgBakKykpDBERABERABERABERABESgKwhIQeqKx6RMioAIiIAIiIAIiIAIiIAIVEFAClIVlJWGCIiACIiACIiACIiACIhAVxCQgtQVj0mZFAEREAEREAEREAEREAERqIKAFKQqKCsNERABERABERABERABERCBriAgBakrHpMyKQIiIAIiIAIiIAIiIAIiUAUBKUhVUFYaIiACIiACIiACIiACIiACXUFAClJXPCZlUgREQAREQAREQAREQAREoAoCUpCqoKw0REAEREAEREAEREAEREAEuoKAFKSueEzKpAiIgAiIgAiIgAiIgAiIQBUEpCBVQVlpiIAIiIAIiIAIiIAIiIAIdAWB/wcRawo9z2H4T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err="1"/>
              <a:t>Barplot</a:t>
            </a:r>
            <a:r>
              <a:rPr lang="en-US" dirty="0"/>
              <a:t> Example</a:t>
            </a:r>
          </a:p>
        </p:txBody>
      </p:sp>
      <p:sp>
        <p:nvSpPr>
          <p:cNvPr id="4" name="Content Placeholder 1"/>
          <p:cNvSpPr>
            <a:spLocks noGrp="1"/>
          </p:cNvSpPr>
          <p:nvPr>
            <p:ph idx="4294967295"/>
          </p:nvPr>
        </p:nvSpPr>
        <p:spPr>
          <a:xfrm>
            <a:off x="521494" y="1100137"/>
            <a:ext cx="8351043" cy="3967975"/>
          </a:xfrm>
          <a:prstGeom prst="rect">
            <a:avLst/>
          </a:prstGeom>
        </p:spPr>
        <p:txBody>
          <a:bodyPr/>
          <a:lstStyle/>
          <a:p>
            <a:r>
              <a:rPr lang="en-US" sz="2000" dirty="0"/>
              <a:t>A survey of 145 people asked them "Which is the nicest fruit?“:</a:t>
            </a:r>
          </a:p>
          <a:p>
            <a:endParaRPr lang="en-US" sz="2000" dirty="0"/>
          </a:p>
          <a:p>
            <a:endParaRPr lang="en-US" sz="2000" dirty="0"/>
          </a:p>
          <a:p>
            <a:endParaRPr lang="en-US" sz="2000" dirty="0"/>
          </a:p>
          <a:p>
            <a:r>
              <a:rPr lang="en-US" sz="2000" dirty="0"/>
              <a:t>That group of people think Blueberries are the nicest.</a:t>
            </a:r>
          </a:p>
        </p:txBody>
      </p:sp>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Nicest Fruit?</a:t>
            </a:r>
          </a:p>
        </p:txBody>
      </p:sp>
      <p:pic>
        <p:nvPicPr>
          <p:cNvPr id="229378" name="Picture 2"/>
          <p:cNvPicPr>
            <a:picLocks noChangeAspect="1" noChangeArrowheads="1"/>
          </p:cNvPicPr>
          <p:nvPr/>
        </p:nvPicPr>
        <p:blipFill>
          <a:blip r:embed="rId2"/>
          <a:srcRect/>
          <a:stretch>
            <a:fillRect/>
          </a:stretch>
        </p:blipFill>
        <p:spPr bwMode="auto">
          <a:xfrm>
            <a:off x="1821657" y="1604963"/>
            <a:ext cx="5229225" cy="904875"/>
          </a:xfrm>
          <a:prstGeom prst="rect">
            <a:avLst/>
          </a:prstGeom>
          <a:noFill/>
          <a:ln w="9525">
            <a:noFill/>
            <a:miter lim="800000"/>
            <a:headEnd/>
            <a:tailEnd/>
          </a:ln>
          <a:effectLst/>
        </p:spPr>
      </p:pic>
      <p:pic>
        <p:nvPicPr>
          <p:cNvPr id="229379" name="Picture 3"/>
          <p:cNvPicPr>
            <a:picLocks noChangeAspect="1" noChangeArrowheads="1"/>
          </p:cNvPicPr>
          <p:nvPr/>
        </p:nvPicPr>
        <p:blipFill>
          <a:blip r:embed="rId3"/>
          <a:srcRect/>
          <a:stretch>
            <a:fillRect/>
          </a:stretch>
        </p:blipFill>
        <p:spPr bwMode="auto">
          <a:xfrm>
            <a:off x="3714750" y="3209325"/>
            <a:ext cx="2688432" cy="1843688"/>
          </a:xfrm>
          <a:prstGeom prst="rect">
            <a:avLst/>
          </a:prstGeom>
          <a:noFill/>
          <a:ln w="9525">
            <a:noFill/>
            <a:miter lim="800000"/>
            <a:headEnd/>
            <a:tailEnd/>
          </a:ln>
          <a:effectLst/>
        </p:spPr>
      </p:pic>
      <p:pic>
        <p:nvPicPr>
          <p:cNvPr id="229380" name="Picture 4"/>
          <p:cNvPicPr>
            <a:picLocks noChangeAspect="1" noChangeArrowheads="1"/>
          </p:cNvPicPr>
          <p:nvPr/>
        </p:nvPicPr>
        <p:blipFill>
          <a:blip r:embed="rId4"/>
          <a:srcRect/>
          <a:stretch>
            <a:fillRect/>
          </a:stretch>
        </p:blipFill>
        <p:spPr bwMode="auto">
          <a:xfrm>
            <a:off x="6615112" y="2989582"/>
            <a:ext cx="2295525" cy="215391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9379"/>
                                        </p:tgtEl>
                                        <p:attrNameLst>
                                          <p:attrName>style.visibility</p:attrName>
                                        </p:attrNameLst>
                                      </p:cBhvr>
                                      <p:to>
                                        <p:strVal val="visible"/>
                                      </p:to>
                                    </p:set>
                                    <p:anim calcmode="lin" valueType="num">
                                      <p:cBhvr additive="base">
                                        <p:cTn id="7" dur="500" fill="hold"/>
                                        <p:tgtEl>
                                          <p:spTgt spid="229379"/>
                                        </p:tgtEl>
                                        <p:attrNameLst>
                                          <p:attrName>ppt_x</p:attrName>
                                        </p:attrNameLst>
                                      </p:cBhvr>
                                      <p:tavLst>
                                        <p:tav tm="0">
                                          <p:val>
                                            <p:strVal val="#ppt_x"/>
                                          </p:val>
                                        </p:tav>
                                        <p:tav tm="100000">
                                          <p:val>
                                            <p:strVal val="#ppt_x"/>
                                          </p:val>
                                        </p:tav>
                                      </p:tavLst>
                                    </p:anim>
                                    <p:anim calcmode="lin" valueType="num">
                                      <p:cBhvr additive="base">
                                        <p:cTn id="8" dur="500" fill="hold"/>
                                        <p:tgtEl>
                                          <p:spTgt spid="22937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9380"/>
                                        </p:tgtEl>
                                        <p:attrNameLst>
                                          <p:attrName>style.visibility</p:attrName>
                                        </p:attrNameLst>
                                      </p:cBhvr>
                                      <p:to>
                                        <p:strVal val="visible"/>
                                      </p:to>
                                    </p:set>
                                    <p:anim calcmode="lin" valueType="num">
                                      <p:cBhvr additive="base">
                                        <p:cTn id="11" dur="500" fill="hold"/>
                                        <p:tgtEl>
                                          <p:spTgt spid="229380"/>
                                        </p:tgtEl>
                                        <p:attrNameLst>
                                          <p:attrName>ppt_x</p:attrName>
                                        </p:attrNameLst>
                                      </p:cBhvr>
                                      <p:tavLst>
                                        <p:tav tm="0">
                                          <p:val>
                                            <p:strVal val="#ppt_x"/>
                                          </p:val>
                                        </p:tav>
                                        <p:tav tm="100000">
                                          <p:val>
                                            <p:strVal val="#ppt_x"/>
                                          </p:val>
                                        </p:tav>
                                      </p:tavLst>
                                    </p:anim>
                                    <p:anim calcmode="lin" valueType="num">
                                      <p:cBhvr additive="base">
                                        <p:cTn id="12" dur="500" fill="hold"/>
                                        <p:tgtEl>
                                          <p:spTgt spid="2293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Histograms vs. </a:t>
            </a:r>
            <a:r>
              <a:rPr lang="en-US" dirty="0" err="1"/>
              <a:t>Barplot</a:t>
            </a:r>
            <a:endParaRPr lang="en-US" dirty="0"/>
          </a:p>
        </p:txBody>
      </p:sp>
      <p:sp>
        <p:nvSpPr>
          <p:cNvPr id="4" name="Content Placeholder 1"/>
          <p:cNvSpPr>
            <a:spLocks noGrp="1"/>
          </p:cNvSpPr>
          <p:nvPr>
            <p:ph idx="4294967295"/>
          </p:nvPr>
        </p:nvSpPr>
        <p:spPr>
          <a:xfrm>
            <a:off x="521494" y="928689"/>
            <a:ext cx="8351043" cy="2628900"/>
          </a:xfrm>
          <a:prstGeom prst="rect">
            <a:avLst/>
          </a:prstGeom>
        </p:spPr>
        <p:txBody>
          <a:bodyPr/>
          <a:lstStyle/>
          <a:p>
            <a:r>
              <a:rPr lang="en-US" sz="2000" dirty="0"/>
              <a:t>Bar Graphs are good when your data is in </a:t>
            </a:r>
            <a:r>
              <a:rPr lang="en-US" sz="2000" b="1" dirty="0"/>
              <a:t>categories</a:t>
            </a:r>
            <a:r>
              <a:rPr lang="en-US" sz="2000" dirty="0"/>
              <a:t> (such as "Comedy", "Drama", etc).</a:t>
            </a:r>
          </a:p>
          <a:p>
            <a:r>
              <a:rPr lang="en-US" sz="2000" dirty="0"/>
              <a:t>But when you have continuous data (such as a person's height) then use a Histogram.</a:t>
            </a:r>
          </a:p>
          <a:p>
            <a:r>
              <a:rPr lang="en-US" sz="2000" dirty="0"/>
              <a:t>It is best to leave gaps between the bars of a Bar Graph, so it doesn't look like a Histogram.</a:t>
            </a:r>
          </a:p>
        </p:txBody>
      </p:sp>
      <p:pic>
        <p:nvPicPr>
          <p:cNvPr id="230402" name="Picture 2"/>
          <p:cNvPicPr>
            <a:picLocks noChangeAspect="1" noChangeArrowheads="1"/>
          </p:cNvPicPr>
          <p:nvPr/>
        </p:nvPicPr>
        <p:blipFill>
          <a:blip r:embed="rId2"/>
          <a:srcRect/>
          <a:stretch>
            <a:fillRect/>
          </a:stretch>
        </p:blipFill>
        <p:spPr bwMode="auto">
          <a:xfrm>
            <a:off x="5186362" y="3038475"/>
            <a:ext cx="3714750" cy="2105025"/>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8"/>
            <a:ext cx="7947954" cy="2064544"/>
          </a:xfrm>
          <a:prstGeom prst="rect">
            <a:avLst/>
          </a:prstGeom>
        </p:spPr>
        <p:txBody>
          <a:bodyPr/>
          <a:lstStyle/>
          <a:p>
            <a:r>
              <a:rPr lang="en-US" sz="2000" dirty="0"/>
              <a:t>A </a:t>
            </a:r>
            <a:r>
              <a:rPr lang="en-US" sz="2000" b="1" dirty="0" err="1"/>
              <a:t>scatterplot</a:t>
            </a:r>
            <a:r>
              <a:rPr lang="en-US" sz="2000" dirty="0"/>
              <a:t> is a type of data display or mathematical diagram using Cartesian coordinates that typically shows the relationship between two numerical variables.</a:t>
            </a:r>
          </a:p>
          <a:p>
            <a:r>
              <a:rPr lang="en-US" sz="2000" dirty="0"/>
              <a:t>Each member of the dataset gets plotted as a point whose ( x , y ) where x and y relates to its values for the two variables.  </a:t>
            </a:r>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err="1"/>
              <a:t>Scatterplots</a:t>
            </a:r>
            <a:endParaRPr lang="en-US" dirty="0"/>
          </a:p>
        </p:txBody>
      </p:sp>
      <p:sp>
        <p:nvSpPr>
          <p:cNvPr id="131074" name="AutoShape 2" descr="Image result for scatterpl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1078" name="Picture 6" descr="Choose a scatterplot - Minitab Express"/>
          <p:cNvPicPr>
            <a:picLocks noChangeAspect="1" noChangeArrowheads="1"/>
          </p:cNvPicPr>
          <p:nvPr/>
        </p:nvPicPr>
        <p:blipFill>
          <a:blip r:embed="rId3"/>
          <a:srcRect/>
          <a:stretch>
            <a:fillRect/>
          </a:stretch>
        </p:blipFill>
        <p:spPr bwMode="auto">
          <a:xfrm>
            <a:off x="5800725" y="3051797"/>
            <a:ext cx="3132137" cy="2091704"/>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err="1"/>
              <a:t>Scatterplot</a:t>
            </a:r>
            <a:r>
              <a:rPr lang="en-US" dirty="0"/>
              <a:t> Example</a:t>
            </a:r>
          </a:p>
        </p:txBody>
      </p:sp>
      <p:sp>
        <p:nvSpPr>
          <p:cNvPr id="4" name="Content Placeholder 1"/>
          <p:cNvSpPr>
            <a:spLocks noGrp="1"/>
          </p:cNvSpPr>
          <p:nvPr>
            <p:ph idx="4294967295"/>
          </p:nvPr>
        </p:nvSpPr>
        <p:spPr>
          <a:xfrm>
            <a:off x="521494" y="907257"/>
            <a:ext cx="5757862" cy="4160856"/>
          </a:xfrm>
          <a:prstGeom prst="rect">
            <a:avLst/>
          </a:prstGeom>
        </p:spPr>
        <p:txBody>
          <a:bodyPr/>
          <a:lstStyle/>
          <a:p>
            <a:r>
              <a:rPr lang="en-US" sz="2000" dirty="0"/>
              <a:t>The local ice cream shop keeps track of how much ice cream they sell versus the noon temperature on that day. Here are their figures for the last 12 days:</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It is now easy to see that </a:t>
            </a:r>
            <a:r>
              <a:rPr lang="en-US" sz="2000" b="1" dirty="0"/>
              <a:t>warmer weather leads to more sales</a:t>
            </a:r>
            <a:r>
              <a:rPr lang="en-US" sz="2000" dirty="0"/>
              <a:t>, but the relationship is not perfect.</a:t>
            </a:r>
          </a:p>
        </p:txBody>
      </p:sp>
      <p:pic>
        <p:nvPicPr>
          <p:cNvPr id="231426" name="Picture 2"/>
          <p:cNvPicPr>
            <a:picLocks noChangeAspect="1" noChangeArrowheads="1"/>
          </p:cNvPicPr>
          <p:nvPr/>
        </p:nvPicPr>
        <p:blipFill>
          <a:blip r:embed="rId2"/>
          <a:srcRect/>
          <a:stretch>
            <a:fillRect/>
          </a:stretch>
        </p:blipFill>
        <p:spPr bwMode="auto">
          <a:xfrm>
            <a:off x="6321179" y="85725"/>
            <a:ext cx="2596602" cy="4093369"/>
          </a:xfrm>
          <a:prstGeom prst="rect">
            <a:avLst/>
          </a:prstGeom>
          <a:noFill/>
          <a:ln w="9525">
            <a:noFill/>
            <a:miter lim="800000"/>
            <a:headEnd/>
            <a:tailEnd/>
          </a:ln>
          <a:effectLst/>
        </p:spPr>
      </p:pic>
      <p:pic>
        <p:nvPicPr>
          <p:cNvPr id="231427" name="Picture 3"/>
          <p:cNvPicPr>
            <a:picLocks noChangeAspect="1" noChangeArrowheads="1"/>
          </p:cNvPicPr>
          <p:nvPr/>
        </p:nvPicPr>
        <p:blipFill>
          <a:blip r:embed="rId3"/>
          <a:srcRect/>
          <a:stretch>
            <a:fillRect/>
          </a:stretch>
        </p:blipFill>
        <p:spPr bwMode="auto">
          <a:xfrm>
            <a:off x="1547812" y="1883775"/>
            <a:ext cx="3381375" cy="2159589"/>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Line of Best Fit</a:t>
            </a:r>
          </a:p>
        </p:txBody>
      </p:sp>
      <p:sp>
        <p:nvSpPr>
          <p:cNvPr id="4" name="Content Placeholder 1"/>
          <p:cNvSpPr>
            <a:spLocks noGrp="1"/>
          </p:cNvSpPr>
          <p:nvPr>
            <p:ph idx="4294967295"/>
          </p:nvPr>
        </p:nvSpPr>
        <p:spPr>
          <a:xfrm>
            <a:off x="521493" y="907257"/>
            <a:ext cx="8265319" cy="4160856"/>
          </a:xfrm>
          <a:prstGeom prst="rect">
            <a:avLst/>
          </a:prstGeom>
        </p:spPr>
        <p:txBody>
          <a:bodyPr/>
          <a:lstStyle/>
          <a:p>
            <a:r>
              <a:rPr lang="en-US" sz="2000" dirty="0"/>
              <a:t>Try to have the line </a:t>
            </a:r>
            <a:r>
              <a:rPr lang="en-US" sz="2000" b="1" dirty="0"/>
              <a:t>as close as possible to all points</a:t>
            </a:r>
            <a:r>
              <a:rPr lang="en-US" sz="2000" dirty="0"/>
              <a:t>, and as many points above the line as below.</a:t>
            </a:r>
          </a:p>
          <a:p>
            <a:endParaRPr lang="en-US" sz="2000" dirty="0"/>
          </a:p>
          <a:p>
            <a:endParaRPr lang="en-US" sz="2000" dirty="0"/>
          </a:p>
          <a:p>
            <a:endParaRPr lang="en-US" sz="2000" dirty="0"/>
          </a:p>
          <a:p>
            <a:endParaRPr lang="en-US" sz="2000" dirty="0"/>
          </a:p>
          <a:p>
            <a:endParaRPr lang="en-US" sz="2000" dirty="0"/>
          </a:p>
        </p:txBody>
      </p:sp>
      <p:pic>
        <p:nvPicPr>
          <p:cNvPr id="232450" name="Picture 2"/>
          <p:cNvPicPr>
            <a:picLocks noChangeAspect="1" noChangeArrowheads="1"/>
          </p:cNvPicPr>
          <p:nvPr/>
        </p:nvPicPr>
        <p:blipFill>
          <a:blip r:embed="rId2"/>
          <a:srcRect/>
          <a:stretch>
            <a:fillRect/>
          </a:stretch>
        </p:blipFill>
        <p:spPr bwMode="auto">
          <a:xfrm>
            <a:off x="2378869" y="1649211"/>
            <a:ext cx="3400424" cy="214174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8"/>
            <a:ext cx="7947954" cy="1428750"/>
          </a:xfrm>
          <a:prstGeom prst="rect">
            <a:avLst/>
          </a:prstGeom>
        </p:spPr>
        <p:txBody>
          <a:bodyPr/>
          <a:lstStyle/>
          <a:p>
            <a:r>
              <a:rPr lang="en-US" sz="2000" b="1" dirty="0" err="1"/>
              <a:t>Boxplots</a:t>
            </a:r>
            <a:r>
              <a:rPr lang="en-US" sz="2000" dirty="0"/>
              <a:t> are convenient way of graphically depicting groups of numerical data through their quartiles. </a:t>
            </a:r>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err="1"/>
              <a:t>Boxplots</a:t>
            </a:r>
            <a:endParaRPr lang="en-US" dirty="0"/>
          </a:p>
        </p:txBody>
      </p:sp>
      <p:sp>
        <p:nvSpPr>
          <p:cNvPr id="132098" name="AutoShape 2" descr="Barplot in R (8 Examples) | How to Create Barchart &amp; Bargraph i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2102" name="AutoShape 6" descr="data:image/png;base64,iVBORw0KGgoAAAANSUhEUgAAA0gAAANICAYAAAD958/bAAAD8GlDQ1BJQ0MgUHJvZmlsZQAAOI2NVd1v21QUP4lvXKQWP6Cxjg4Vi69VU1u5GxqtxgZJk6XpQhq5zdgqpMl1bhpT1za2021Vn/YCbwz4A4CyBx6QeEIaDMT2su0BtElTQRXVJKQ9dNpAaJP2gqpwrq9Tu13GuJGvfznndz7v0TVAx1ea45hJGWDe8l01n5GPn5iWO1YhCc9BJ/RAp6Z7TrpcLgIuxoVH1sNfIcHeNwfa6/9zdVappwMknkJsVz19HvFpgJSpO64PIN5G+fAp30Hc8TziHS4miFhheJbjLMMzHB8POFPqKGKWi6TXtSriJcT9MzH5bAzzHIK1I08t6hq6zHpRdu2aYdJYuk9Q/881bzZa8Xrx6fLmJo/iu4/VXnfH1BB/rmu5ScQvI77m+BkmfxXxvcZcJY14L0DymZp7pML5yTcW61PvIN6JuGr4halQvmjNlCa4bXJ5zj6qhpxrujeKPYMXEd+q00KR5yNAlWZzrF+Ie+uNsdC/MO4tTOZafhbroyXuR3Df08bLiHsQf+ja6gTPWVimZl7l/oUrjl8OcxDWLbNU5D6JRL2gxkDu16fGuC054OMhclsyXTOOFEL+kmMGs4i5kfNuQ62EnBuam8tzP+Q+tSqhz9SuqpZlvR1EfBiOJTSgYMMM7jpYsAEyqJCHDL4dcFFTAwNMlFDUUpQYiadhDmXteeWAw3HEmA2s15k1RmnP4RHuhBybdBOF7MfnICmSQ2SYjIBM3iRvkcMki9IRcnDTthyLz2Ld2fTzPjTQK+Mdg8y5nkZfFO+se9LQr3/09xZr+5GcaSufeAfAww60mAPx+q8u/bAr8rFCLrx7s+vqEkw8qb+p26n11Aruq6m1iJH6PbWGv1VIY25mkNE8PkaQhxfLIF7DZXx80HD/A3l2jLclYs061xNpWCfoB6WHJTjbH0mV35Q/lRXlC+W8cndbl9t2SfhU+Fb4UfhO+F74GWThknBZ+Em4InwjXIyd1ePnY/Psg3pb1TJNu15TMKWMtFt6ScpKL0ivSMXIn9QtDUlj0h7U7N48t3i8eC0GnMC91dX2sTivgloDTgUVeEGHLTizbf5Da9JLhkhh29QOs1luMcScmBXTIIt7xRFxSBxnuJWfuAd1I7jntkyd/pgKaIwVr3MgmDo2q8x6IdB5QH162mcX7ajtnHGN2bov71OU1+U0fqqoXLD0wX5ZM005UHmySz3qLtDqILDvIL+iH6jB9y2x83ok898GOPQX3lk3Itl0A+BrD6D7tUjWh3fis58BXDigN9yF8M5PJH4B8Gr79/F/XRm8m241mw/wvur4BGDj42bzn+Vmc+NL9L8GcMn8F1kAcXgSteGGAABAAElEQVR4AezdDbRcVX0/7p3k5o2QkEQwCUgSBRSJSLXSQgExFJa1FNAKBWtd0VZ87UJZVFz6p1Xb2ooREWW1IhUXsFBREQRE8AUEDS+KgIJEIEgiKiGGAHkh78mffZzJ796byWTu5ZyZs895zlrJnTnnzD57P999597PPTNnRmx9dgkWAgQIECBAgAABAgQIEAgjGRAgQIAAAQIECBAgQIDAHwUEJD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Ogj8RAgcWLFw9cUYF7I0aMCLNmzQrPPPNMWLZsWQVGVO4hTJ06NUyaNCn8/ve/Dxs2bCh3ZxPv3ciRI8PMmTPN7S7V0dzuEvSzhzG3u2cdj2Rud8+76nN7/PjxYdq0ad0DdaRCBJxBKoRVowQIECBAgAABAgQIpCggIKVYNX0mQIAAAQIECBAgQKAQAQGpEFaNEiBAgAABAgQIECCQooCAlGLV9JkAAQIECBAgQIAAgUIEBKRCWDVKgAABAgQIECBAgECKAgJSilXTZwIECBAgQIAAAQIEChEQkAph1SgBAgQIECBAgAABAikKCEgpVk2fCRAgQIAAAQIECBAoREBAKoRVowQIECBAgAABAgQIpCggIKVYNX0mQIAAAQIECBAgQKAQAQGpEFaNEiBAgAABAgQIECCQooCAlGLV9JkAAQIECBAgQIAAgUIEBKRCWDVKgAABAgQIECBAgECKAgJSilXTZwIECBAgQIAAAQIEChEQkAph1SgBAgQIECBAgAABAikKCEgpVk2fCRAgQIAAAQIECBAoREBAKoRVowQIECBAgAABAgQIpCggIKVYNX0mQIAAAQIECBAgQKAQAQGpEFaNEiBAgAABAgQIECCQooCAlGLV9JkAAQIECBAgQIAAgUIEBKRCWDVKgAABAgQIECBAgECKAgJSilXTZwIECBAgQIAAAQIEChEQkAph1SgBAgQIECBAgAABAikKCEgpVk2fCRAgQIAAAQIECBAoREBAKoRVowQIECBAgAABAgQIpCggIKVYNX0mQIAAAQIECBAgQKAQAQGpEFaNEiBAgAABAgQIECCQooCAlGLV9JkAAQIECBAgQIAAgUIEBKRCWDVKgAABAgQIECBAgECKAgJSilXTZwIECBAgQIAAAQIEChEQkAph1SgBAgQIECBAgAABAikKCEgpVk2fCRAgQIAAAQIECBAoREBAKoRVowQIECBAgAABAgQIpCjQl2Kn9ZkAAQIECBAgQKC1wOlfmd16Q6nW7vJsb8rdz3PftLhUYjrTPQFnkLpn7UgECBAgQIAAAQIECJRcQEAqeYF0jwABAgQIECBAgACB7gkISN2zdiQCBAgQIECAAAECBEouICCVvEC6R4AAAQIECBAgQIBA9wQEpO5ZOxIBAgQIECBAgAABAiUXEJBKXiDdI0CAAAECBAgQIECgewICUvesHYkAAQIECBAgQIAAgZILCEglL5DuESBAgAABAgQIECDQPQEBqXvWjkSAAAECBAgQIECAQMkFBKSSF0j3CBAgQIAAAQIECBDonoCA1D1rRyJAgAABAgQIECBAoOQCAlLJC6R7BAgQIECAAAECBAh0T0BA6p61IxEgQIAAAQIECBAgUHIBAankBdI9AgQIECBAgAABAgS6JyAgdc/akQgQIECAAAECBAgQKLmAgFTyAukeAQIECBAgQIAAAQLdE+jr3qGGd6StW7eGRYsWhd/97ndh5syZ4YUvfGEYMWLEdo0tWbIkPPLII2GvvfYK++yzTxg5UvbbDskKAgQIECBAgAABAgTaCpQ6IK1bty586UtfCg8++GCYPXt2uPrqq8Ouu+4aPvCBD4SJEydmA9uwYUM455xzwurVq8OMGTPCNddcE+bMmRPmzZsXRo0a1XbwNhIgQIAAAQIECBAgQKC/QKkD0k033ZSdPfrQhz4Unv/854dnnnkmfOpTnwo/+MEPwutf//psHNddd13YuHFjOOuss8L48ePDY489FubPnx9uv/32cNhhh/Ufq9sECBAgQIAAAQIECBBoK1Da16HF0PPDH/4wHHvssVk4iqPYZZddwt///d+HvffeOxtUfPndzTffHA499NAsHMWV8SzSgQceGBYsWJDt4z8CBAgQIECAAAECBAh0KlDaM0jLly/PzhjF9x09+eST4eGHH85C0H777RfGjBmTjW/lypVh06ZN2cvv+g941qxZ4b777uu/atvtNWvW7DA8xXYPOuigbftW5UbzPVujR48Ou+22W1WGVdpxNOdnfDno5s2bS9vPKnTM3O5uFc3t7nk353ZfX5/n7S6wm9tdQE7wEMP5nSn+8d6SvkBpA9JTTz2V6cYLL3z2s58NEyZMyN5nNG3atPCud70r7L777uGJJ57I9onb+i/xfnxvUnwP07hx4/pvCqtWrcrepzRgZeNOPEP1mte8ptWmSqyLAWnKlCmVGEsKg5g0aVIK3axEH83t7pbR3O6ed/zFvfnLe/eOWt8jmdv1rX2rkQ/nd6b4nnhL+gKlDUjx7FBcbrnllvC+970vuzJdvJrdRRddFC6//PLw3ve+N8SzQXEZO3Zs9rX5X/OHyfr167cLSHGyv+Md72juOuBr/Evd448/PmBdFe7Ev0TG93BFj2bwrMK4yjqGeOYohvQY4OMZTktxAuZ2cbatWo4Xx4l/SDK3W+nku87cztdzZ61Vb25P29mQbe9AYDi/E8YLhMXfAyxpC5Q2IMUfwnE55JBDsnAUb++7777hla98Zfa+o3iGqDkB165dGzdvW+L9eJnv5pXutm149kYMU/E9SjtaFi9evKNNya5vvlQjvtxrsFWygypxx+PFQuISA2mcp5biBJqX8ze3izPu37K53V+j2NvmdrG+g1s3tweLuB8FhvM7U3MuEUxboLQXaZg8eXImGy/v3X+J70mKS5y0zX0Gn86ML6ObOnWqz0LqD+c2AQIECBAgQIAAAQI7FShtQIrvNYpnkX79618PGMT999+fvY8mvnEu/otBKK7rvyxcuDBMnz69/yq3CRAgQIAAAQIECBAgsFOB0gak+D6io446Knz/+98PP/vZz7IzRj/+8Y/Dvffeu+3zjeJLEObOnRtuvfXWLCTFlzPFy34vWbIkHH/88TsdvB0IECBAgAABAgQIECDQX6C070GKnTzmmGOyN7lfdtll2YfBxtd1HnHEEeG1r33ttjHE+/GS4BdccEHYsmVLiGeeTjnllOzzkLbt5AYBAgQIECBAgAABAgQ6ECh1QIpniOIHxb7uda/Lrpr0vOc9b7v3FcWrhZx44onhhBNOyC7hHV9yZyFAgAABAgQIECBAgMBwBEodkJoDikFpjz32aN5t+TV+Dopw1JLGSgIECBAgQIAAAQIEOhQo7XuQOuy/3QgQ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fbm1pCECBAgQIECAAIGeC1z6qzf3vA9V6MDy8PEqDMMYhiHgDNIw0DyEAAECBAgQIECAAIFqCghI1ayrUREgQIAAAQIECBAgMAwBAWkYaB5CgAABAgQIECBAgEA1BQSkatbVqAgQIECAAAECBAgQGIaAgDQMNA8hQIAAAQIECBAgQKCaAgJSNetqVAQIECBAgAABAgQIDENAQBoGmocQIECAAAECBAgQIFBNAQGpmnU1KgIECBAgQIAAAQIEhiEgIA0DzUMIECBAgAABAgQIEKimQF81hzX8UY0ZM2b4Dy7pI0eMGJH1bOTIkaGK4ysbe3SOy+jRo8vWtcr1x9zubknN7e55m9vds45HMre7653K0YbzO1PzezeVMepnawEBaZBLFSd2/zH1vz1o6O7mJNA0jl+bt3NqWjODBPr79r89aDd3cxJoGsevzds5Na2ZQQL9ffvfHrSbuzkJNI3j1+btnJrWTMIC5kLCxXuOXReQBgGuX79+0Jr07za/wbds2RKqOL6yVWjz5s1ZlzZs2BDiP0txAs2/+prbxRn3b9nc7q9R7G1zu1jfwa1XbW5PHDxA94clMJzfmcaPHz+sY3lQuQS8B6lc9dAbAgQIECBAgAABAgR6KCAg9RDfoQkQIECAAAECBAgQKJeAgFSueugNAQIECBAgQIAAAQI9FBCQeojv0AQIECBAgAABAgQIlEtAQCpXPfSGAAECBAgQIECAAIEeCghIPcR3aAIECBAgQIAAAQIEyiUgIJWrHnpDgAABAgQIECBAgEAPBQSkHuI7NAECBAgQIECAAAEC5RIQkMpVD70hQIAAAQIECBAgQKCHAgJSD/EdmgABAgQIECBAgACBcgkISOWqh94QIECAAAECBAgQINBDAQGph/gOTYAAAQIECBAgQIBAuQQEpHLVQ28IECBAgAABAgQIEOihgIDUQ3yHJkCAAAECBAgQIECgXAICUrnqoTcECBAgQIAAAQIECPRQQEDqIb5DEyBAgAABAgQIECBQLgEBqVz10BsCBAgQIECAAAECBHooICD1EN+hCRAgQIAAAQIECBAol4CAVK566A0BAgQIECBAgAABAj0UEJB6iO/QBAgQIECAAAECBAiUS0BAKlc99IYAAQIECBAgQIAAgR4KCEg9xHdoAgQIECBAgAABAgTKJSAglaseekOAAAECBAgQIECAQA8FBKQe4js0AQIECBAgQIAAAQLlEhCQylUPvSFAgAABAgQIECBAoIcCAlIP8R2aAAECBAgQIECAAIFyCQhI5aqH3hAgQIAAAQIECBAg0EMBAamH+A5NgAABAgQIECBAgEC5BASkctVDbwgQIECAAAECBAgQ6KGAgNRDfIcmQIAAAQIECBAgQKBcAgJSueqhNwQIECBAgAABAgQI9FCgr4fHdmgCwxI45Bd/M6zHedBAgdtffu3AFe4RIECAAAECBAgEZ5BMAg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YE+EgQIEGgncMgv/qbd5t5vu6f3XeikB7e//NpOdrMPAQIECBAg0GMBZ5B6XACHJ0CAAAECBAgQIECgPAICUnlqoScECBAgQIAAAQIECPRYQEDqcQEcngABAgQIECBAgACB8ggISOWphZ4QIECAAAECBAgQINBjgaQC0t133x0eeOCBlmRLliwJP/zhD8NDDz0UtmzZ0nIfKwkQIECAAAECBAgQINBOIJmr2MXg86UvfSkcfvjh4SUvecm2MW3YsCGcc845YfXq1WHGjBnhmmuuCXPmzAnz5s0Lo0aN2rafGwQIECBAgAABAgQIENiZQBIB6ZlnngmXXHJJy7Fcd911YePGjeGss84K48ePD4899liYP39+uP3228Nhhx3W8jFWEiBAgAABAgQIECBAoJVAEi+x+9rXvhb23nvvMG3atDBixIht49i6dWu4+eabw6GHHpqFo7ghnkU68MADw4IFC7bt5wYBAgQIECBAgAABAgQ6ESj9GaQ777wze9/Rhz/84fC5z31uwJhWrlwZNm3aFGbPnj1g/axZs8J99903YF3zTnxJ3qOPPtq8O+BrfEne2LFjB6yrwp1mqBw5cmQlx1eFGvViDFWc671w7PSYVfBuvmx5zJgxA/5Y1amB/ToX8LzduVUee5rbeShWr43hPG/H37Us6QuUOiCtWLEixLNHb3nLW8LEiRO3037iiSeydRMmTBiwLd6PQWjdunVh3LhxA7bFNj/zmc8MWNe8s8suu4Szzz67ebdyX6NFPMNmIRAFzIXuzoMqee++++7dxavx0Txvd7f4VZnbq7vLVtmjDed5O74n3pK+QGkDUrwS3aWXXhr+5E/+JHvJXCvqNWvWZKsHJ/z41824rF+/fruAFMPT0UcfnW0f/F983NNPPz14dSXu77bbbtl7teL7uSwEokBV53pZq1sF7/jLeny+jb8AbN68uazUlehXPIM0adIkz9tdqmbV5rZLVOUzcYbzvO1KyvnY97qV0gakH/zgByGeIfqnf/qn7AdEhIrvOYo/lONFGfr6+sKuu+6a+a1du3aAY7wfT3G2OusU151wwgkD9u9/Z/Hixf3vVuJ2/EHbDEhPPvlkJcZkEM9dwFx47oZDaaEK3lOnTs0CUnx5czxLbylOIP4MawakKsyd4qTyablqc9s53nzmxXC+9+IFwyzpC5Q2IMXPPIoT80Mf+tAA5aVLl2YXYPjYxz4WJk+enG0bfDpz1apVIT7ZeR3oADp3CBAgQIAAAQIECBDYiUBpA9Ipp5ySvYeof/8vu+yy8IIXvCAceeSR2dmh+KbKGITuv//+sP/++2/bdeHChWH69Onb7rtBgAABAgQIECBAgACBTgRKG5Bmzpy5Xf/ja9/jWaMXv/jF27bNnTs3XHvttVlA2nfffcNtt90WlixZEs4888xt+7hBgAABAgQIECBAgACBTgRKG5A66Xzc54gjjgjLly8PF1xwQYhvjIuflRTPPg3nyiOdHtN+BAgQIECAAAECBAhUUyCpgBQ/C2nwEl9md+KJJ2YXXmi+92jwPu4TIECAAAECBAgQIECgE4HKfJrV6NGjs/cjdTJo+xAgQIAAAQIECBAgQKCVQGUCUqvBWUeAAAECBAgQIECAAIGhCAhIQ9GyLwECBAgQIECAAAEClRYQkCpdXoMjQIAAAQIECBAgQGAoAgLSULTsS4AAAQIECBAgQIBApQUEpEqX1+AIECBAgAABAgQIEBiKgIA0FC37EiBAgAABAgQIECBQaQEBqdLlNTgCBAgQIECAAAECBIYiICANRcu+BAgQIECAAAECBAhUWkBAqnR5DY4AAQIECBAgQIAAgaEICEhD0bIvAQIECBAgQIAAAQKVFhCQKl1egyNAgAABAgQIECBAYCgCAtJQtOxLgAABAgQIECBAgEClBQSkSpfX4AgQIECAAAECBAgQGIqAgDQULfsSIECAAAECBAgQIFBpAQGp0uU1OAIECBAgQIAAAQIEhiIgIA1Fy74ECBAgQIAAAQIECFRaQECqdHkNjgABAgQIECBAgACBoQgISEPRsi8BAgQIECBAgAABApUWEJAqXV6DI0CAAAECBAgQIEBgKAIC0lC07EuAAAECBAgQIECAQKUFBKRKl9fgCBAgQIAAAQIECBAYioCANBQt+xIgQIAAAQIECBAgUGkBAanS5TU4AgQIECBAgAABAgSGIiAgDUXLvgQIECBAgAABAgQIVFpAQKp0eQ2OAAECBAgQIECAAIGhCAhIQ9GyLwECBAgQIECAAAEClRYQkCpdXoMjQIAAAQIECBAgQGAoAgLSULTsS4AAAQIECBAgQIBApQUEpEqX1+AIECBAgAABAgQIEBiKgIA0FC37EiBAgAABAgQIECBQaQEBqdLlNTgCBAgQIECAAAECBIYiICANRcu+BAgQIECAAAECBAhUWkBAqnR5DY4AAQIECBAgQIAAgaEICEhD0bIvAQIECBAgQIAAAQKVFhCQKl1egyNAgAABAgQIECBAYCgCAtJQtOxLgAABAgQIECBAgEClBQSkSpfX4AgQIECAAAECBAgQGIqAgDQULfsSIECAAAECBAgQIFBpAQGp0uU1OAIECBAgQIAAAQIEhiLQN5Sd7UuAAAECBAgQIECAQLkEVq9eHT7/+c9nnXrPe94Tdtlll3J1MLHeCEiJFUx3CRAgQIAAAQIECPQXWLlyZfjABz6QrXrLW94iIPXHGcZtL7EbBpqHECBAgAABAgQIECBQTQFnkKpZV6MiQIAAAQIECBCoqMDmzZvDd7/73fDQQw+Fgw46KOy3337bjfSGG24IGzduDEcddVT41re+FUaNGhX22Wef8Nhjj4UpU6aEww47bNtj/vCHP4Q77rgj2+d1r3vdtvV1vSEg1bXyxk2AAAECBAgQIJCcQHy/0bHHHhtuueWWbX1vFWr+7u/+LsSX3p100knh61//erbvZz/72XDaaaeF8ePHh6VLl4ZJkyZl688777zw8Y9/PLz2ta8NrdradqCa3PASu5oU2jAJECBAgAABAgTSF5g/f34WjiZPnhzOPvvs7OIM99577w4Hdu2114b3vve94eSTTw7//M//nJ1tWrt27bbQtGXLlnDJJZdkj3/HO96xw3bqtEFAqlO1jZUAAQIECBAgQCBpgW984xtZ/+fNmxfOPPPM8M53vjPEM0M7WmI4Ov/888NXv/rVMGLEiNAMQc1QdNNNN4VHH300TJ8+PRx//PE7aqZW6wWkWpXbYAkQIECAAAECBFIWeOSRR7Lux/cWNZeXv/zlzZvbfT3kkEMGrHvrW98axo4dG370ox+F2NbFF1+cbY/r+/q8+yZiUBgwZdwhQIAAAQIE8hY4/Suz826yoPb2LKjdfJo9902L82lIK0kL7LrrriG+RC5eWKG5NENT837/rxMnTux/N+y+++7hjW98Y/jyl7+chaMrr7wyO7N06qmnDtivznecQapz9Y2dAAECBAgQIEAgKYEDDjgg6++NN964rd9XX331ttuDb4wZM2bwquxleXFlfD9TvOjDX/7lX4YXvehF2+1X1xXOINW18sZNgAABAgQIECCQnMAHP/jBcPPNN2dngFasWBHWrFkTbrvttjBy5MgQL7gweInvOxq8vPrVrw77779/+NWvfpVtar4vafB+db3vDFJdK2/cBAgQIECAAAECyQnEy3D/z//8T5gwYUK4/vrrs5ATzyDF+0NZ4sUd4rLHHnuEE044YSgPrfy+AlLlS2yABAgQIECAAAECVRJ497vfHZ566qnsIguPP/549tlF8TOPtm7dGqZNm5YN9emnn87uH3nkkS2H/v73vz/bvmzZstDqZXgtH1STlV5iV5NCGyYBAgQIECBAgEB1BOIV52bPnl2dAZVoJM4glagYukKAAAECBAgQIECAQG8FBKTe+js6AQIECBAgQIAAAQIlEhCQSlQMXSFAgAABAgQIECBAoLcCAlJv/R2dAAECBAgQIECAAIESCQhIJSqGrhAgQIAAAQIECBAg0FsBV7Hrrb+jEyBAgAABAgQIEOhYYPW8N3e8bx477nrxZXk0k1QbziAlVS6dJUCAAAECBAgQIECgSAEBqUhdbRMgQIAAAQIECBAgkJSAgJRUuXSWAAECBAgQIECAAIEiBQSkInW1TYAAAQIECBAgQIBAUgICUlLl0lkCBAgQIECAAAECBIoUEJCK1NU2AQIECBAgQIAAAQJJCQhISZVLZwkQIECAAAECBAgQKFJAQCpSV9sECBAgQIAAAQIEKiywdu3a8OlPfzr89re/rcwoCwlIK1euDA888EBbpEcffTR84xvfaLuPjQQIECBAgAABAgQIlFfgzDPPDGeccUb49a9/Xd5ODrFnhQSkq666Kuy///5tu3L++eeHk046KSxbtqztfjYSIECAAAECBAgQIFA+geuvvz58/vOfL1/HnmOP+p7j47c9/PLLLw+rV6/O7t96663Z1y9+8Yvbtve/sWbNmnDllVeGvr6+MHHixP6b3CZAgAABAl0R2P0j/19XjjPcg/zxJ2oIuw+3gS49bvnHPt6lIzkMAQJlEli+fHl429veFj74wQ+Gj3+8Ws8DuQWk3/zmNyGeYuu/vP3tb+9/d7vbJ598chg/fvx2660gQIAAAQIECBAgQKC8Aqeeemp49atfHd785jcLSDsq0/vf//6w5557hq1bt4Yf//jH4YILLgiXXnrpdruPGDEijB49Ojz/+c8Phx9++HbbrSBAgAABAgQIECBAoLwC//d//xd+8pOfhHvvvTc8/vjj5e3oMHuW2xmkGHpigozLrFmzwqpVq8I//MM/DLNbHkaAAAECBAgQIECAQNkEFi1aFE4//fRwxRVXhKlTpwpInRboiCOOCPGfhQABAgQIECBAgACBaghs2rQpOwHypje9KXt53bp168L69euzwW3YsCHEf2PGjEl+sLmdQRossWLFivCFL3whO/0WL/u9efPmwbtk92+66aaW660kQIAAAQIECBAgQKA8AvFjeu64447s34UXXjigY8ccc0w4+OCDs9/9B2xI8E4hASkmyaOPPjrcfffdCZLoMgECBAgQIECAAAECgwVmzJgRbrzxxgGrlyxZkl3N7txzz63M9QUKCUjf/OY3s3B07LHHhk9+8pNh9uzZYezYsQMw3SFAgAABAgQIECBAIB2BcePGhblz5w7o8MKFC7P7r3zlK8OrXvWqAdtSvVNIQLrnnnsyj3iFi+nTp6dqo98ECBAgQIAAAQIECNRMoJCANG3atOxDYJ01qtlsMlwCBAgQIECAAIFaCbz0pS/NPuanSoMeWcRgXvOa12QXZbj88suLaF6bBAgQIECAAAECBAgQKESgkDNI8TWIn/rUp8K//du/hfjBsH/xF3+RvdRu5Mjt89jznve8QgamUQIECBAgQIAAAQIECAxVoJCA9PWvfz0LSMuXLw/vete72vZp69atbbfbSIAAAQIECBAgQIAAgW4JFBKQ9thjj3DIIYd0awyOQ4AAAQIECBAgQIAAgVwECglI8T1I8Z+FAAECBAgQIECAAAECKQls/6aglHqvrwQIECBAgAABAgQIEMhRoJAzSDfddFM477zzOurmVVdd1dF+diJAgAABAgQIECBQd4HRJ7yh7gSFj7+QgPToo4+Gb33rW207P3HixDB58uS2+9hIgAABAgQIECBAgMD/E5jV99H/d6cLt5aGE7twlHIdopCAdMopp4Tjjjtuu5GuXr06LFq0KFx88cXhhhtuCPFMk4UAAQIECBAgQIAAAQJlESgkII0ZMybEf4OXKVOmhL333jvMnTs3vP71rw8nnXRSuOuuuwbv5j4BAgQIECBAgAABAgR6ItCzizTEgHTPPfeE+FlJFgIECBAgQIAAAQIECJRBoGcB6Xe/+12IHxL7hz/8oQwO+kCAAAECBAgQIECAAIFQyEvsNm/eHDZs2LAdbwxE69atCzfeeGP47Gc/G+KFGl7ykpdst58VBAgQIECAAAECBAgQ6IVAIQHpsssuC/PmzdvpeGJIGjmyZyexdto/OxAgQIAAAQIECBAgUC+BQgLSnnvuGV772te2lBw3blzYfffdsws07Giflg+0kgABAgQIECBAgAABAgULFBKQjj766BD/WQgQIECAAAECBAgQIJCSQCEBqT/AmjVrwq9+9avs84/i2aNZs2aFgw46KIwYMaL/bm4TIECAAAECBAgQIJCAwFNPPRUuuuiicP/994djjjkmnHzyyQn0uvMuFhaQNm3aFM4777zw0Y9+NMQPiO2/vPCFLwxXXnllFpT6r3ebAAECBAgQIECAAIFyC5x66qnh29/+djjqqKPCxo0by93ZYfSusIB05plnhnPPPTdMnz49vOUtb8nOHK1atSpLmldffXUG+r3vfS+88pWvHEa3PYQAAQIECBAgQIAAgV4ILFiwIMSQFE+GVHEpJCDFD4D9zGc+E4477rjwla98JUyYMGGA3X333ReOPPLIEEPU97///QHb3CFAgAABAgQIECBAoHwCK1euDLfcckt4+umnQzzxce2112YXZhs9enT5OvscelTINbYjXFziaxMHh6O4/mUve1n4yEc+Em699daWn5cU97EQIECAAAECBAgQIFAegccffzx87GMfC+vXrw/xlWDx9tq1a8vTwZx6UkhAeuSRR7KX1sXLee9omTNnTgYaL+BgIUCAAAECBAgQIECg3AL77bdf+OlPf5qdAHnf+96X3Z40aVK5Oz2M3hXyErt4pbqlS5eGmDKnTZvWslvxZXhxmT17dva1LP9V8YNrm1cMjF+rOL6yzJ3U+mEudLdiVfBuPpfEsVRhPN2dAdU9mrnQvdqy7p51PBLv7nqX6WiFBKR4ub84qebNmxcuv/zysNtuuw0Y85133hn+/d//Pfzpn/5pKFvqHD9+/IC+VuFO/19qqji+KtSoF2MwF7qrXgXvUaNGZWhjx44NzdvdVXS0MgpUYW6X0bVVn1i3UiluHe/ibMveciEBKb587rTTTsuuYveiF70oHHvssdlV7OJnIsXrpX/3u98NfX194cILLyydT+xj1ZYYkOLLHTdv3hyqOL6q1atb4zEXuiX9x+NUwTsGo7jE15tv2LDhjwNL+P/q/TmsN8XobG7v0ZvOVeyonVmHYG7nU/hOvfsfTajqr5Hu7UICUuT49Kc/nV2M4YwzzgiXXnrpAKFDDjkknH/++eEVr3jFgPXuECBAgAABAgQIECBAoJcChQWkOKh//Md/DG9729vCkiVLwgMPPJC9oSu+uWtH70vqJYRjEyBAgAABAgQIECBAoNCAFK+Rfv3114eTTz5528UY5s+fHzZt2hTe9a53hSlTpqgAAQIECBAgQIAAAQIESiNQyGW+4+i+9KUvhX333Tf867/+64DB3nDDDeHDH/5weNWrXhUefvjhAdvcIUCAAAECBAgQIECg3ALxJMi//Mu/lLuTz6F3hQSkhQsXhre//e3ZhQHie5H6L1/5ylfCRz/60ewS4O9+97v7b3KbAAECBAgQIECAAAECPRUo5CV2V199ddiyZUu44oorwgEHHDBggHvssUf4yEc+kgWk//3f/w0rVqwIU6dOHbCPOwQIECBAgAABAgQIEOiFQCFnkOIHxE6fPn27cNR/gMcff3x29ze/+U3/1W4TIECAAAECBAgQIECgZwKFBKSDDz44O0O0dOnSHQ4sXtUuLvFzkiwECBAgQIAAAQIECBAog0AhAWnu3Llh69at4c1vfnNoFZIWLFiQvQ/pz/7sz8KkSZPK4KAPBAgQIECAAAECBAgQCIW8Bym+vO4LX/hCiBdhiGeIDj300LD33nuHZ555Jrty3V133RXGjRsXLrroIiUgQIAAAQIECBAgQIBAaQQKCUhxdKeeemr2PqRPfOIT4Y477gg33nhjNugxY8aEE044IcTPQ4ofGmshQIAAAQIECBAgQKAzgYv/7HOd7WivYQsUFpBij4477rjsX7yiXfzMo9GjR4eZM2eGkSMLeWXfsBE8kAABAgQIECBAgEAKAp//0tyudvO1H+rq4UpxsEIDUnOEMRA5W9TU8JUAAQIECBAgQIAAgbIKOJVT1sroFwECBAgQIECAAAECXRcQkLpO7oAECBAgQIAAAQIECJRVQEAqa2X0iwABAgQIECBAgACBrgsISF0nd0ACBAgQIECAAAECBMoqICCVtTL6RYAAAQIECBAgQIBA1wUEpK6TOyABAgQIECBAgAABAmUVEJDKWhn9IkCAAAECBAgQIECg6wICUtfJHZAAAQIECBAgQIAAgbIKCEhlrYx+ESBAgAABAgQIECDQdQEBqevkDkiAAAECBAgQIECAQFkFBKSyVka/CBAgQIAAAQIECJRMYNmyZeE73/lOWLNmTbjooovCTTfdFDZv3lyyXj637vQ9t4d7NAECBAgQIECAAAECdRH46U9/Gv72b/82HHfcceGKK64I48ePD0uXLg2TJk2qDIGAVJlSGggBAgQIECBAgACB4gU2bNgQ1q1bF1asWBGefPLJSoWjqCcgFT+HHIEAAQIECBAgQIBApQROO+20MGXKlOxfpQb27GC8B6lqFTUeAgQIECBAgAABAgULvOhFLyr4CL1rXkDqnb0jEyBAgAABAgQIEEhSYNy4cUn2u5NOC0idKNmHAAECBAgQIECAAIFaCAhItSizQRIgQIAAAQIECBAg0ImAgNSJkn0IECBAgAABAgQIEKiFgKvY1aLMBkmAAAECBAgQIEDguQsce+yxYevWrc+9oRK34AxSiYujawQIECBAgAABAgQIdFdAQOqut6MRIECAAAECBAgQIFBiAQGpxMXRNQIECBAgQIAAAQIEuisgIHXX29EIECBAgAABAgQIECixgIBU4uLoGgECBAgQIECAAAEC3RUQkLrr7WgECBAgQIAAAQIECJRYQEAqcXF0jQABAgQIECBAgACB7gr4HKTuejsaAQIECBAgQIAAgWELXPmhYT/UAzsUcAapQyi7ESBAgAABAgQIECBQfQEBqfo1NkICBAgQIECAAAECBDoU8BK7DqHsRoAAAQIECAxP4LY5LxveAz1qkMC1g+67S4BAEQLO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Kgr+y9XrNmTfjlL38Znn766TB16tTwspe9LIwdO3a7bi9ZsiQ88sgjYa+99gr77LNPGDlS9tsOyQoCBAgQIECAAAECBNoKlDogPfTQQ+HCCy8MmzZtCjNnzswC0KRJk8J73vOeMGPGjGxgGzZsCOecc05YvXp1tu6aa64Jc+bMCfPmzQujRo1qO3gbCRAgQIAAAQIECBAg0F+gtAFp69at4ZJLLgl77rlneOc73xnGjx8f4tmks88+O3z1q18Np59+ejaO6667LmzcuDGcddZZ2T6PPfZYmD9/frj99tvDYYcd1n+sbhMgQIAAAQIECBAgQKCtQGlfh/bkk09mHT/88MOz4BPvTJgwIRx88MEhvpxuy5YtIYaom2++ORx66KHb9olnlg488MCwYMGCtgO3kQABAgQIECBAgAABAoMFSnsGKb7f6D/+4z8G9zcsXrw4TJ48OXuPUXxfUnz53ezZswfsN2vWrHDfffcNWOcOAQIECBAgQIAAAQIEdiZQ2oDUquOLFi0KDz74YHjDG96QbX7iiSeyr/HMUv8l3o/vTVq3bl0YN25c/01h6dKl4eMf//iAdc078XH//d//3bxbua/xZYoxPCa//CL5EZRiAB3PBd651Ktj71yOVmwjzfeAFnuU4ltfU/whanGEjua255Fc5kJH1s8eydzOhXtYvzPFt4NY0hdIJiDFK9RdcMEF4YADDgivec1rMvnmJBx8VbsxY8Zk29evX79dQIrbBp9xapYxBoj4mCouMSjGlyXG92tZCESBqs71sla3Ct59fX0h/ot/gIovcbYQiAJVmNupVJJ1dys1HO/4u5YlfYEkAtLPf/7zcPHFF4f9998/vO1tb9t2Ce9dd901q8DatWsHVCLej5f5njhx4oD18U586d4ZZ5yx3frmivgSvqotI0aMyP4KEr/Rly1bVrXhGc8wBeLZVEv3BKrgHZ8/45VE49n7GJJSX3ZPfQAl6X8V5nZJKHfajU6tze2dUna0Q6fe/RuLf2yPz5OWtAVKH5Di1ei+/OUvhyOOOCK88Y1v3BaOInt8L1Jc4iW++y+rVq3KgpDPQuqv4jYBAgQIECBAgAABAjsTKO1V7GLH77jjjnDZZZeFE044IZx00kkDwlHcvttuu2VB6P777493ty0LFy4M06dP33bfDQIECBAgQIAAAQIECHQiUNozSCtXrgzf+MY3wt57750FoTvvvHPAeF7xildkHwQ7d+7ccO2112Yvv9t3333Dbbfdll0G/MwzzxywvzsECBAgQIAAAQIECBDYmUBpA9Jdd92VXYXu0Ucfzd5/NHggc+bMyT77KL70bvny5dkFHOIb46ZNmxZOOeWUUJWrLA0et/sECBAgQIAAAQIECBQnUNqAFK9U17xaXbvhjxo1Kpx44onZy/Ca7z1qt79tBAgQIECAAAECBAgQ2JFAqd+DtKNOt1o/evTo7P1IrbZZR4AAAQIECBAgQIAAgU4EKhOQOhmsfQgQIECAAAECBAgQINBOQEBqp2MbAQIECBAgQIAAAQK1EhCQalVugyVAgAABAgQIECBAoJ2AgNROxzYCBAgQIECAAAECBGolICDVqtwGS4AAAQIECBAgQIBAOwEBqZ2ObQQIECBAgAABAgQI1EpAQKpVuQ2WAAECBAgQIECAAIF2AgJSOx3bCBAgQIAAAQIECBColYCAVKtyGywBAgQIECBAgAABAu0EBKR2OrYRIECAAAECBAgQIFArAQGpVuU2WAIECBAgQIAAAQIE2gkISO10bCNAgAABAgQIECBAoFYCAlKtym2wBAgQIECAAAECBAi0ExCQ2unYRoAAAQIECBAgQIBArQQEpFqV22AJECBAgAABAgQIEGgnICC107GNAAECBAgQIECAAIFaCQhItSq3wRIgQIAAAQIECBAg0E5AQGqnYxsBAgQIECBAgAABArUSEJBqVW6DJUCAAAECBAgQIECgnYCA1E7HNgIECBAgQIAAAQIEaiUgINWq3AZLgAABAgQIECBAgEA7AQGpnY5tBAgQIECAAAECBAjUSkBAqlW5DZYAAQIECBAgQIAAgXYCdUjjMgAAMKVJREFUAlI7HdsIECBAgAABAgQIEKiVgIBUq3IbLAECBAgQIECAAAEC7QQEpHY6thEgQIAAAQIECBAgUCsBAalW5TZYAgQIECBAgAABAgTaCQhI7XRsI0CAAAECBAgQIECgVgICUq3KbbAECBAgQIAAAQIECLQTEJDa6dhGgAABAgQIECBAgECtBASkWpXbYAkQIECAAAECBAgQaCcgILXTsY0AAQIECBAgQIAAgVoJCEi1KrfBEiBAgAABAgQIECDQTkBAaqdjGwECBAgQIECAAAECtRIQkGpVboMlQIAAAQIECBAgQKCdgIDUTsc2AgQIECBAgAABAgRqJSAg1arcBkuAAAECBAgQIECAQDsBAamdjm0ECBAgQIAAAQIECNRKQECqVbkNlgABAgQIECBAgACBdgICUjsd2wgQIECAAAECBAgQqJWAgFSrchssAQIECBAgQIAAAQLtBASkdjq2ESBAgAABAgQIECBQKwEBqVblNlgCBAgQIECAAAECBNoJCEjtdGwjQIAAAQIECBAgQKBWAgJSrcptsAQIECBAgAABAgQItBMQkNrp2EaAAAECBAgQIECAQK0EBKRaldtgCRAgQIAAAQIECBBoJyAgtdOxjQABAgQIECBAgACBWgkISLUqt8ESIECAAAECBAgQINBOQEBqp2MbAQIECBAgQIAAAQK1EhCQalVugyVAgAABAgQIECBAoJ2AgNROxzYCBAgQIECAAAECBGolICDVqtwGS4AAAQIECBAgQIBAOwEBqZ2ObQQIECBAgAABAgQI1EpAQKpVuQ2WAAECBAgQIECAAIF2AgJSOx3bCBAgQIAAAQIECBColYCAVKtyGywBAgQIECBAgAABAu0EBKR2OrYRIECAAAECBAgQIFArAQGpVuU2WAIECBAgQIAAAQIE2gkISO10bCNAgAABAgQIECBAoFYCAlKtym2wBAgQIECAAAECBAi0ExCQ2unYRoAAAQIECBAgQIBArQQEpFqV22AJECBAgAABAgQIEGgnICC107GNAAECBAgQIECAAIFaCQhItSq3wRIgQIAAAQIECBAg0E5AQGqnYxsBAgQIECBAgAABArUSEJBqVW6DJUCAAAECBAgQIECgnYCA1E7HNgIECBAgQIAAAQIEaiUgINWq3AZLgAABAgQIECBAgEA7AQGpnY5tBAgQIECAAAECBAjUSkBAqlW5DZYAAQIECBAgQIAAgXYCAlI7HdsIECBAgAABAgQIEKiVgIBUq3IbLAECBAgQIECAAAEC7QQEpHY6thEgQIAAAQIECBAgUCsBAalW5TZYAgQIECBAgAABAgTaCQhI7XRsI0CAAAECBAgQIECgVgICUq3KbbAECBAgQIAAAQIECLQTEJDa6dhGgAABAgQIECBAgECtBASkWpXbYAkQIECAAAECBAgQaCcgILXTsY0AAQIECBAgQIAAgVoJ9NVqtAZbCYFFVxxUiXH0ehDLX97rHjg+AQIECBAgQKB8As4gla8mekSAAAECBAgQIECAQI8EBKQewTssAQIECBAgQIAAAQLlExCQylcTPSJAgAABAgQIECBAoEcCAlKP4B2WAAECBAgQIECAAIHyCQhI5auJHhEgQIAAAQIECBAg0CMBAalH8A5LgAABAgQIECBAgED5BASk8tVEjwgQIECAAAECBAgQ6JGAgNQjeIclQIAAAQIECBAgQKB8AgJS+WqiRwQIECBAgAABAgQI9EhAQOoRvMMSIECAAAECBAgQIFA+gb7ydUmPCBAgUE+BQ37xN/UceM6jvv3l1+bcouYIECBAoE4CziDVqdrGSoAAAQIECBAgQIBAWwEBqS2PjQQIECBAgAABAgQI1ElAQKpTtY2VAAECBAgQIECAAIG2AgJSWx4bCRAgQIAAAQIECBCok4CAVKdqGysBAgQIECBAgAABAm0FBKS2PDYSIECAAAECBAgQIFAnAQGpTtU2VgIECBAgQIAAAQIE2goISG15bCRAgAABAgQIECBAoE4CAlKdqm2sBAgQIECAAAECBAi0FRCQ2vLYSIAAAQIECBAgQIBAnQT66jTYTsY6adKkTnZLap8RI0Zk/e3r6wtVHF9SxShRZ82F7haDd/e8WXfPOh6Jd/e8WXfPerhze8uWLd3tpKMVIiAgDWJduXLloDXp340BacqUKWHTpk2hCuPbPf2SlGIEVZgLpYDssBO8O4TKYbdOrT2X5ID9bBOdeudztHq30qm1uZ3PPOnUu//Rxo8f3/+u24kKeIld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EBfov0uXbdP/8rs0vVp+w7t8uyqcvfz3Dct3r7b1hAgQIAAAQIECBDokoAzSF2CdhgCBAgQIECAAAECBMovICCVv0Z6SIAAAQIECBAgQIBAlwQEpC5BOwwBAgQIECBAgAABAuUXEJDKXyM9JECAAAECBAgQIECgSwICUpegHYYAAQIECBAgQIAAgfILCEjlr5EeEiBAgAABAgQIECDQJQEBqUvQDkOAAAECBAgQIECAQPkFBKTy10gPCRAgQIAAAQIECBDokoCA1CVohyFAgAABAgQIECBAoPwCAlL5a6SHBAgQIECAAAECBAh0SaCvS8dxGAIECBAgQKCmAouuOKimI8932Mtfnm97WiNAoLWAM0itXawlQIAAAQIECBAgQKCGAgJSDYtuyAQIECBAgAABAgQItBYQkFq7WEuAAAECBAgQIECAQA0FBKQaFt2QCRAgQIAAAQIECBBoLSAgtXaxlgABAgQIECBAgACBGgoISDUsuiETIECAAAECBAgQINBaQEBq7WItAQIECBAgQIAAAQI1FBCQalh0QyZAgAABAgQIECBAoLWAgNTaxVoCBAgQIECAAAECBGooICDVsOiGTIAAAQIECBAgQIBAa4G+1qutJUCAwB8FFl1xEIocBJa/PIdGNEGAAAECBAgULuAMUuHEDkCAAAECBAgQIECAQCoCAlIqldJPAgQIECBAgAABAgQKFxCQCid2AAIECBAgQIAAAQIEUhEQkFKplH4SIECAAAECBAgQIFC4gIBUOLEDECBAgAABAgQIECCQioCAlEql9JMAAQIECBAgQIAAgcIFBKTCiR2AAAECBAgQIECAAIFUBASkVCqlnwQIECBAgAABAgQIFC4gIBVO7AAECBAgQIAAAQIECKQiICClUin9JECAAAECBAgQIECgcAEBqXBiByBAgAABAgQIECBAIBUBASmVSuknAQIECBAgQIAAAQKFCwhIhRM7AAECBAgQIECAAAECqQgISKlUSj8JECBAgAABAgQIEChcQEAqnNgBCBAgQIAAAQIECBBIRUBASqVS+kmAAAECBAgQIECAQOECAlLhxA5AgAABAgQIECBAgEAqAgJSKpXSTwIECBAgQIAAAQIEChcQkAondgACBAgQIECAAAECBFIREJBSqZR+EiBAgAABAgQIECBQuICAVDixAxAgQIAAAQIECBAgkIqAgJRKpfSTAAECBAgQIECAAIHCBQSkwokdgAABAgQIECBAgACBVAQEpFQqpZ8ECBAgQIAAAQIECBQuICAVTuwABAgQIECAAAECBAikIiAgpVIp/SRAgAABAgQIECBAoHCBvsKP0KUDLFmyJDzyyCNhr732Cvvss08YOVL26xK9wxAgQIAAAQIECBCojEDyAWnDhg3hnHPOCatXrw4zZswI11xzTZgzZ06YN29eGDVqVGUKZSAECBAgQIAAAQIECBQvkHxAuu6668LGjRvDWWedFcaPHx8ee+yxMH/+/HD77beHww47rHhBRyBAgAABAgQIECBAoDICSb8ObevWreHmm28Ohx56aBaOYlXiWaQDDzwwLFiwoDJFMhACBAgQIECAAAECBLojkHRAWrlyZdi0aVOYPXv2AK1Zs2aFxx9/fMA6dwgQIECAAAECBAgQILAzgaRfYvfEE09k45swYcKAccb78b1J69atC+PGjRuwbcWKFeGSSy4ZsK55J+771re+tXnX1x4ITJ8+fadH3bTTPezQiUAn1rEd3p1o7nyfjrx/sfN27LFzgY6sn23G3N65ZSd7dOLNuhPJne/TiXVshffOLTvZo1Pv/m2tX7++/123ExVIOiCtWbMmYx87duwA/jFjxmT34yQdHJBicHr44YcH7N+8s8suu2y3f3Pbzr5e+aGd7WF7ZwIDA23Lx1x8WcvVVhYkwLsg2O2bXXr8fduvtKY4AXO7ONvBLbMeLFLsfd7F+rZpPb6yyZK+QNIBadddd80qsHbt2gGViPfjZb4nTpw4YH28E/8acN555223vrli8eLFzZuV+TpixIgQX3b4zDPPhGXLllVmXGUdyNSpU8OkSZPC73//++xMZln7WYV+xe/zmTNnmttdKqa53SXoZw9jbnfPOh7J3O6ed9XndrxgWPP30+6pOlLeAkkHpMmTJ2ce8RLf/ZdVq1ZlT3bxm7DVsqP1rfa1jgABAgQIECBAgACB+gi0ThCJjH+33XbLgtD9998/oMcLFy7MzhQNWOkOAQIECBAgQIAAAQIEdiKQdECKZ4Lmzp0bbr311hBDUnx/Ubzs95IlS8Lxxx+/k6HbTIAAAQIECBAgQIAAgYECSb/ELg7liCOOCMuXLw8XXHBB2LJlS5g2bVo45ZRTss9DGjhU9wgQIECAAAECBAgQINBeIPmANGrUqHDiiSeGE044ITTfe9R+yLYSIECAAAECBAgQIECgtUDSL7HrP6TRo0dn70fqv85tAgQIECBAgAABAgQIDEWgMgFpKIO2LwECBAgQIECAAAECBFoJCEitVKwjQIAAAQIECBAgQKCWAgJSLctu0AQIECBAgAABAgQItBIQkFqpWEeAAAECBAgQIECAQC0FBKRalt2gCRAgQIAAAQIECBBoJSAgtVKxjgABAgQIECBAgACBWgoISLUsu0ETIECAAAECBAgQINBKQEBqpWIdAQIECBAgQIAAAQK1FBCQall2gyZAgAABAgQIECBAoJWAgNRKxToCBAgQIECAAAECBGopICDVsuwGTYAAAQIECBAgQIBAKwEBqZWKdQQIECBAgAABAgQI1FJAQKpl2Q2aAAECBAgQIECAAIFWAgJSKxXrCBAgQIAAAQIECBCopYCAVMuyGzQBAgQIECBAgAABAq0EBKRWKtYRIECAAAECBAgQIFBLAQGplmU3aAIECBAgQIAAAQIEWgkISK1UrCNAgAABAgQIECBAoJYCAlIty27QBAgQIECAAAECBAi0EhCQWqlYR4AAAQIECBAgQIBALQUEpFqW3aAJECBAgAABAgQIEGglICC1UrGOAAECBAgQIECAAIFaCghItSy7QRMgQIAAAQIECBAg0EpAQGqlYh0BAgQIECBAgAABArUUEJBqWXaDJkCAAAECBAgQIECglYCA1ErFOgIECBAgQIAAAQIEaikwYuuzSy1HXqNBb9y4MVx55ZVhxowZ4YgjjqjRyHsz1HvuuSc8+OCD4eijjw5Tp07tTSdqctQNGzaEq666Kuy5557h8MMPr8moezfMu+++Ozz00EPmdhdKYG53AbnfIZpz+5hjjglTpkzpt8XNvAXM7bxFtVeEgDNIRaiWrM1NmzaFH/3oR+G+++4rWc+q2Z1FixZl3qtWrarmAEs0KnO7u8V4+OGHs7m9evXq7h64hkczt7tbdM/b3fOOf7SNv5P88pe/7N5BHYnAEAUEpCGC2Z0AAQIECBAgQIAAgeoKCEjVra2RESBAgAABAgQIECAwRAEBaYhgdidAgAABAgQIECBAoLoCAlJ1a2tkBAgQIECAAAECBAgMUUBAGiKY3QkQIECAAAECBAgQqK5AX3WHZmRNgb6+vvBXf/VX4fnPf35zla8FChxwwAFh/PjxYfLkyQUeRdNRYPTo0eZ2F6fCS1/60mxu77bbbl08aj0P1Zzb06ZNqydAl0cdn7d32WWXYG4XD29uF2/sCM9dwOcgPXdDLRAgQIAAAQIECBAgUBEBL7GrSCENgwABAgQIECBAgACB5y4gID13Qy0QIECAAAECBAgQIFARAQGpIoU0DAIECBAgQIAAAQIEnruAgPTcDXNpYc2aNeEnP/lJ+N73vhd+9rOfhfXr1+fS7nAa2bhx43Ae5jE9FKhSzW6++eawePHiHWouW7Ys/OAHPwidjnnhwoXZ99YOG6zxhp1ZD6ZhOVik8/tDtRtqbTrvSZp7/vCHPwy/+c1v0ux8jr3u9Hkvx0NqikAtBQSkEpT9oYceCh/72MfCV7/61fDLX/4yXHLJJeE///M/w2OPPdbV3m3dujVcdNFFWUDr6oEd7DkJ3HbbbeHSSy99Tm2U6cHf/va3Q/ye2NHy+9//Plx11VVhw4YNO9plwPp77rkn3HTTTQPWufNHgZ1ZD3ZiOVik8/tDtRtqbTrvSZp7XnPNNW2fF9Ic1dB6XbXn+qGN3t4EuivgMt/d9d7uaDGUxEC05557hne+853ZJXTj2aSzzz47C0ynn376do8pasWWLVvC3XffHeLlTi3pCNx3331h06ZN6XR4Jz0944wzwq677rqTvTrf/Nd//dcdn23qvNVq7DlUa5bDrzu74dt55B8FqvZcr64EyiwgIPW4Ok8++WTWg8MPPzwLR/HOhAkTwsEHH5y9jCiGlpEj/3ii78EHHwy/+93vsu2zZ8/e7nON4svy4j5PPPFE2GOPPcJLXvKSED8Dqf/y29/+Nmtj7dq1Yffdd8/2iZ9JEI8Tz17FJR7j4YcfDvvss092f2ftxsftvffe2eNWr14d5syZk32eRPbgkvwXX5YQX7b1+OOPhxe/+MXb2UWPX/3qV+Gpp57KtvW3W7VqVfbSjhgcf/3rX2fjfMELXhBe+MIXhhhwFy1aFP7whz+El73sZQM+QyO+pCYG32eeeSbbJ34OVTQdXJOVK1eGRx55JKvbpEmTsn2mTJkyQG5H/Y9jio/fvHlziD8849jGjBkz4LG9ujNctxUrVmRzPn4fxCXOzSVLloRHH300xHnfaon+ce5HhxkzZoR99903jBgxIts1/sGhOd/j91uc362WWKupU6dmm3Y251s9vpfr8rCOLtE6ztNoGeswc+bMbJ43x9bfMs7ZuMTvg/5LfBlUrENzfbv5Hfsdaxu/d+L3Vqxx/Pyw+L0Wn5dSWZrjiP1+4IEHsueD/fbbL5uLzTH0t2uu29H3dXN7/69PP/105hM/Fyk+v8fn3enTp4fnPe9523aLfvGPJU37Tp+DtjVQ4I12P786GUuza/GVFfEMc/y8ovg8PW7cuOam7GusRdwe53KsR/xso/5LfIlufM6O2+P8jv+ay3C/jzp1bve90OzDjuZEmZ/rm32PX9s9F8ffP+L4mvMz7h9N4nPG/vvvn83vuK7/9nh/8HNKXGchULTAqI8+uxR9EO3vWCB+oOhRRx2V/SLdf6/vfve72S/fc+fOzb7Gl75dd9112S968cn4hhtuyILSrFmzsofFX27OO++8EE/Bx5ce3XrrrdnZoBhW4jHi8uUvfzlcfvnl2S8+8QknvqY7njE65JBDsmPEl2nFJ6v4L/4wP+igg7JfJnfW7ic+8Ymszauvvjr8/Oc/D3vttdd248k60KP/4i/FsY8/+tGPsnFde+212Q/IGELjL9HxF71zzz03/PSnPw3xB+SNN94YfvGLX4T4oZjxh2v8xe2CCy7IAsz111+fPVnHl2zFxy5YsCDEWkX/+JKYGDrj+OPyyU9+MixdujR85zvfyX4oxJrdfvvt4VWvelUYO3Zstk/0P//887Mf6PHYsY+33HJLiHWNbcWlXf+///3vZ7/MxnrFl57Fmg3+hSFrpAf/Dddt/vz52dyOYTL+MP3MZz4Tonucl9Ewfo2/vB999NFZGLzzzjvD5z73uewH8/Lly7N6xGNH51ijWO/4fRH/CBF/SYvzNIbh+C/+MnvXXXdl3y/RPIakTr6XesDZ9pB5WEen+P7H+N6XaBJ/2Y7fC/GPADF4x6W/ZZzLX/va10J8jho1alS2Pf7SGed9fM6Jj9nZ/G72O9b0m9/8ZjbX4/fAvffeG/78z/98W7tZ4yX+L47j85//fPb9Ht9LGv9IFedZ/Bq/J+PS3y7eb/d9HedtfD9q/B6I/+J8j98H8fnksMMOy/7I8l//9V9ZOJrd748G0TA+d8Xn9Lh08hyU7Vjgf82Xbrf7+dXJWOLzbHyei+8/jF/j3IzzNIag5h9T4vw955xzsuf35ktx47bmz8n4/PHFL34xe86P8zs+f0bbGNCjeXM+xrp5rh/6pNjZc/GVV16ZPScceuih2xqPv89ceOGF4cgjj8zqubPnlG0PdINAwQIDTy8UfDDNdyYQ/7oVf5F7wxvekD0g/lCMr18/7bTTQvyrZFzi+5XiL9JHHPH/t3fuoVcU7x8f6V5YUVRQRL8siorMLCQsw4rMMi9dtMzMUjHNPzSxi1ZihRhRUQYFYvCJiv7IIKEgosu3C10oukBYdCWCqIiispBun995PfAc57Oeszuf83H3XHw/cM7u2Z2dmX3t7Mw88zwzZ5x1YB5//HHrzOMyM3z4cFOk6PQ//fTTYf78+dYZpJOIGx+NAYLFgY4/nRE6k8uXLw9Lly4N559/vjWwdHaK4rWIal9UcitXrrTO+Y50j/L4h7J9+OGHTdlYtmxZwDLDCOKaNWusMzhy5Mjw6KOPWsd41qxZdp6Gdf369aZQwhyBBQoMDTkNaV9fnymsp5xyis0Xw2rDNTQQKF4umzdvDrfccoulzwjwunXrjOmiRYtspPepp56yDtTs2bPtEiwXjFnQSWREDcnL//Tp083qxagxcXaatMrN74O5RnQkb775ZlM8GT2Gcyx0ZFB+ZsyYYYdReijXDALEnUdO0ln1Diu/6RzRoTr55JMDz3IwZZ7rO0mGypp7oe6hTMETyzXvPx3SCRMmbGfRQYGh00s9Aj+EeoD3hHOUyZTyTQcayy3vJAMSWBNQNuJ4LfIu+KLjvmLFClPsYPHQQw9Zne0KS3wLee819bEL5Z96A6vRggULBm0hzquDPI0yt0XtF/VpqjB4AV9YMBjCe75x48Zw3XXX2cAGg3y0X+eee66VVxQg5i5RPskHSurkyZPrSj31NdegQNGWIq2+R3mcU9+FvDLR6XU97AZTFxM+K0V1Sja8fotAmQS0SEOZdFuIG2sGlT6jYuPHj7cY3CLAiC0NBHL55ZeHW2+91TrrjIRhusYShXKEMILLKA0WHTrddBRvuummunJEGFxpaJxo1BtJSrx+HZ1OXJtQQDrJNYbOBZ3qiRMnWt7IL/e9ZMkSY4J7D6OF06ZNq5/HikCDipsG17swwkWnEWa4diB0fNylDbcAXBNjwdXLLUG4hKCQYbnAMkJcKGCXXHJJ/RIaZzjiqogU5b9+YQfvtMLNb4fO8tixY+tWOdhgsYiFss6AAh0UuPJs7rvvPnu+cbjsPm53dEhwq0NB5bkOpsxn4+uE30NhTf4Z3DjzzDOtbPIbCzRMG9URcIM1llcX9r3Mp5Rvv466y12hGBjgWpSmbhMUG7emYYHG/Y0BqKykvtcwQDmCNYNbXtdk48v77c+DMNk6KO+6HXWuqP0aTDoMEKIcIdSrlBsUUd5lBkaoC6jrvQ3ifZg7d65Z3LA2ca0r+5SxMWPG2DN65513BmSjlfcoj3PKu5BaJgZktMN+tFoX+20U1SkeTlsRqIKALEhVUE5MA2UGawYdhGuuuabeSUHpuPTSS8OmTZtsuWLmqZx44onhnHPOsQofn1/kySefNMuSJ0dnG2GkDbcvRrEIg4WEuTiM3PLxcH6db1PjJbwrAX5tp2xdoUQpimXEiBH2E2UFwa8/FjqGjD46A85Rebt4R8VdNzjuc7k8DFs6SbHQoSReRjOZt0WnEFdHFGOeCVYm5iihpCFF+Y/j7tT9VrhxL1u3bjXl1TtEfn/ZZ3XZZZeFDRs2mLLDM8C1CwuIW0r9unjLHBmuwR0VJdU7VP68i96lOK5O2m+Vtd8D839i8c4tdUcjYYAAKxMKFIoB7l1uyaNTWFS+Pc44XeLh/WqWpl/TidtG7zvKe1ZS32u8BGBBeeXj5TQbX97vRnmK66C8a3fEuaL2azBpMHAYi9cNtHEMEtIOUe5c4OX3T/3KnK2sUNdjSYqllffI0/F4dsa6vpW62Hn5Nq9O8TDaikAVBKQgVUE5IQ2sQ8wRwsyPRSGu5LmcES3Mz3ToGTHD5Y4Rsdtuu60+YolVyRuMOEkaDUbXcVtB+cIFDAWBjiZuZyhJjcRHQvPi9euyCw/48XZv3X0j29ninjnn+eZ83Pnwe0cZdStSfD71vnyukYf3/DBSz+INWDo4xkgmc2r+r2bpY1VD5mQgHr5Z/j3eTt62wo374TqeT3Y5b1y4YmHBjFWrVgUmMfNu0EnHCnvVVVcNcHeMr+FdwwWP8u9WV877c08p83F8nbLfKmvPv5c3/120xXLMvEbmGvGsuN7d7VLKt8efre/8eLdtG73vPj8mvhfnXPReoxDgWsUcStxNKZexoDTFwqBCVhrliTBVukLntV/+/qXcS7Z8oxghWC4oQ1g7s+J1Pdc2Os91WNZiyaYTn2u2n8c55V1ILRPN0u+E4yl1cXZAFg+XWPLqlDic9kWgbALbhlrKTknxNyWAef+JJ54IU6dOtcYw21mgI8coLRX9qFGjwsyZM83dArcCLA+4HSGMkNHB9g/uGYyMER8KGMoTvtq40FCRER7JKkj+OyVei6CDv9zagCtdLMzPomPnI4pZ1zjmYtBIZi1PcRwp+9l0mQRMx4RRVVxCcO9jjhh+84w4MlqMS6A/g6L8ex48vP/uhS3KCpZPyngsKEEudHiY58IoPUr/pEmTzJUUvgwKNBLmzfBezJs3r/7ueLheKPN+L1VseUeYu8WADRPkUY68o5hSvqvIY5VpNHrf41XSPC+p77W7bdE2sCCMW7yJh7qCjrcLdYDX6X6MbaM8eR0Uhytrv6j9It3Ue8EFNhbeccobFh+YYgGmXXRhjiHzcuFGXc/12Q45dT/t4VAlj3PKu5BaJjq1rk+pi7PPGeZ4U8SSV6fE4bQvAmUTkIJUNuGC+LEUMMkUdytGsei4xR9G1VBsmLDMCjB0qHHDojPCiBMuXlT8zG1544037EOjSYOA0kUnkwqHRpprGWVnBAd3hL7aQgOIj9ATllFg5t5wPiVei6CDv7CeoVTinogiiivQ/2oubXBgVBNlEsWElXNYxALrBKtHsWKST1Qfyu2xopWvvMbKd6y8xARihGfOM8TiQePCc2XxDRp5fyZF+SceOgh0jFDq/DqO94Iwx4D3gRUCeVco4/ByoWxT3lmMBEWKzg9zPhgcyC4VyzWUAVYVJF5G9ikH/oF7L5R5Z1PVFpcY6gyUVPZdUsq3h+2VLfUIrtJYNhjUwvrsk//je0x5r+Pw1EWsZofl061EdOpZrZTyS93OQEGjeVt5dVCcRln7Re0X6abeC/dLfUA9R5vIHEXqUwYBmatIG8aKrzDhfWZVPxQP6vjx48dbPcuKaShFdMyx1jMgFa+q1iqHPM4p70JKmejkuj6lLuY5s0gSrqPU5zxL6vSsNKtTsuH0WwTKJCAXuzLpJsSNmxwNHiNbzD/Kii/TjdWIzvUdd9xhCg4++wsXLqy7BrACG51EGkksI7iGjR492kbUiZPGgw4kE34ZgcIlgVFJKqh45IuGmMqLUfq1a9eGoniz+e3E37CDCQoj905FzgqBdIaRq6++2s4z74TzjK7CYcqUKUO+HdwFaNRZPYkOOUoZnXOEBhHLESPDKFEIz4m8sUQwHX/mcBTlH/c8lAKWY49XOrQIu/yLMkxDitLKCknwoEPEylQurEpFR4gFFxg95vkyP49nmBVXrpiDwScW0mLuXy+U+fi+yt5nkAFLK+5iWDxcUsq3h+2VLfPe+moDT7CgfmlkpfR7LXqvPRxbBlIIj6sdA2XsMy8VZYBVGDmP9Y4FTFAOYsmrg+JwZe3T1pDfvPYr9V5wQ+bdp61EKeJ+OYZQvy5evNgUU5ggKGdz5swxPliV8aCgnmfJdIRnhAXfV4e1gy1+5XFOeRd6oa4vqouZJsBAHv0UPtQbV1xxhZXjGHuzOiUOo30RKJvAsFqHsPEElLJTVvwtEaADyOhZ1mfaI6NhZhSR1ZNoNLPCtVhRaCyaCWEoFu4qQ7iieJvF1UnHuS+sNNy7zz2K88d5OuM0ZjtCbrjhhnDeeedZA46rB0pt1n2SdGDNCDD5YgS0meTlnzhQqBrNd2gWXzcd5/4YjW/GkHvBMgpn3G0acR7s/fZCmR/sPZcRPrV8l5F2VXEyoMSS3qtXr7bBKerYeOGJvHzkvdd51/k56nuUkLi+9nOpdZCHL3tb1H7l3UucN95z5i4xGNJI8ATg/eUZNGoHfR6jz39qFMdgjqVyTn0X8spEN9T1RXUxg8J8Ut+RwTwLhRWBHUVAFqQdRbKieGgI+TQTOv55HXx8gPnkSaPzRfHmxdcp57gvRhSbCefz2DW7LuV4vCpSNjwNeEq6efknjl5VjuDF/eUxJAxKUQpHwqZIL5T5lPssO0xq+S47H1XFT6d9MB2/vPc6Jc+paRW9PylpDTVMUfu1o+6lSPEpOj+U+8zjnPou5JWJbqjri+piVsf0FTKHwlrXikCZBDQHqUy6ilsEREAEREAEREAEREAERKCrCMjFrqselzLbTQSY/Mt8pjJHK7uJh/IqAr1KgMVBcJNlQYA8N9mq7191UDXExbkazkpFBKokIAWpStpKSwREQAREQAREQAREQAREoKMJyMWuox+PMicCIiAC5RJg8QtWRmPJZIkIiIAIiIAIiEBtXrMgiIAIiIAI7LwE+BPLiy++2P4TZueloDsXAREQAREQgW0EpCBtY6E9ERABERABERABERABERCBnZyAFKSdvADo9kVABERABERABERABERABLYR0P8gbWOhPREQARHoOQL8YeZ7770XXnnlFfsT6ZEjR4YZM2Y0/ZNNB/DTTz+Fl156KeCCxx94Hn300eGMM84IXJ8VVvHauHFj+PLLL8PBBx8cTjjhhDBp0qTt/pA5NVw2fv0WAREQAREQgSoJSEGqkrbSEgEREIEKCaDYjBs3Lnz88ce23Hx/f3/YsmVLWLNmTXj//feb/lnjpk2bwvz58wNK0r777htYxpoPfwC5du3acOONN9bv4sUXXwwXXnihnT/wwAPD77//Hv76669w6qmnhmeeeSYcdthhFjY1XD1i7YiACIiACIhAmwjIxa5N4JWsCIiACJRJAIVmypQp4fPPPw+PPfZY+PXXX8OPP/4Y7rrrrvDJJ5+Ee++9t2Hyv/32W5g9e3b477//wrvvvht+/vln+48fVrrbddddw+rVqy0uv3jBggWmfLEKHgoV/we0cuVKs1o9+OCDHiykhqtfoB0REAEREAERaBMBWZDaBF7JioAIiECZBF577bXw+uuvh6VLl4Yrr7zSktprr73M+vPCCy+EV199dYAlyPOyefPmMHbs2DB9+nSzAnF8n332CdOmTQsTJkwIzz77bPj222/DfvvtF7Zu3Rq++eYbs1Idd9xxFgV/jrxq1Sr7k+RRo0bZsdRwFlhfIiACIiACItBmAlKQ2vwAlLwIiIAIlEHggw8+sGhZwjuWYcOG2dyi+Fi8f9ppp4Xnn3++fujvv/+2uUUffvhh+OGHH+z4n3/+ads999wznH766aZsoVQxt2nixIkBZWnFihX1OFLD1S/QjgiIgAiIgAi0kYBc7NoIX0mLgAiIQFkEPvroI4v68MMPH3QSX3zxRVi0aJEpOnvvvbdtZ82aFT777DOLi7lMLizOcNZZZ4W33347LFu2LBx//PFhxIgR5orHXCSX1HAeXlsREAEREAERaBcBKUjtIq90RUAERKBEArvttpvF7tae1KQ+/fTTMGbMmLBhw4Zw1FFHhdtvvz0899xz4fvvvw8oSVlh1bqXX37ZVru7//77zYLEanVcN3ny5Hrw1HD1C7QjAiIgAiIgAm0iIBe7NoFXsiIgAiJQJgGW5UZYehurTix33323WXzuueee+LDtr1u3Lvzyyy+hr68vzJkzZ8B5tyD9+++/dvyPP/4IuPIddNBB4dhjjw3HHHNMWLJkiS3UcNJJJwXmOn333Xc2Xykl3KGHHjogPf0QAREQAREQgXYQkAWpHdSVpgiIgAiUTOCCCy4IzDeKV5IjSVapY5lvlt32JbjjrHz99df288gjj4wPmyL01ltv2THmJSG44rGMuC8CYQdrXyz3fcQRR4RddtnFlhJPDefXaysCIiACIiAC7SQgC1I76SttERABESiJwOjRo8PcuXPDI488EqZOnRrmzZsXcH3DdQ4l6YEHHgh77LHHdqmfffbZtkjD9ddfH5YvX26KDqvhYW0iPFYjlv5GsBIx/4g/oWWVu4suuiiwUh4r3b355puBBSIOOOAA+6SE2y4zOiACIiACIiAC7SBQm2wrEQEREAER6EEC//zzT/+dd97ZX1umm1UV7LP//vv319zo6ndbswrZ8dqfv9oxrlm4cGF/zfpTv+aQQw7pX79+fX/tf5Hs2LXXXlu/vvbfR/0zZ84cEH748OH9ixcv7q8t0jDocPULtCMCIiACIiACbSIwjHTboZgpTREQAREQgWoI8KevX331VWDuEAsv8IevRYKViWtYXCFlbtCWLVvsP5F23333wPwn3PsaSWq4RtfqmAiIgAiIgAhUQUAKUhWUlYYIiIAIiIAIiIAIiIAIiEBXENAiDV3xmJRJERABERABERABERABERCBKghIQaqCstIQAREQAREQAREQAREQARHoCgJSkLriMSmTIiACIiACIiACIiACIiACVRCQglQFZaUhAiIgAiIgAiIgAiIgAiLQFQSkIHXFY1ImRUAEREAEREAEREAEREAEqiAgBakKykpDBERABERABERABERABESgKwhIQeqKx6RMioAIiIAIiIAIiIAIiIAIVEFAClIVlJWGCIiACIiACIiACIiACIhAVxCQgtQVj0mZFAEREAEREAEREAEREAERqIKAFKQqKCsNERABERABERABERABERCBriAgBakrHpMyKQIiIAIiIAIiIAIiIAIiUAUBKUhVUFYaIiACIiACIiACIiACIiACXUFAClJXPCZlUgREQAREQAREQAREQAREoAoCUpCqoKw0REAEREAEREAEREAEREAEuoKAFKSueEzKpAiIgAiIgAiIgAiIgAiIQBUEpCBVQVlpiIAIiIAIiIAIiIAIiIAIdAWB/wcRawo9z2H4T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3122" name="Picture 2" descr="🎈 Public Lab: Creating a Box Plot to Identify Potential Outliers ..."/>
          <p:cNvPicPr>
            <a:picLocks noChangeAspect="1" noChangeArrowheads="1"/>
          </p:cNvPicPr>
          <p:nvPr/>
        </p:nvPicPr>
        <p:blipFill>
          <a:blip r:embed="rId3" cstate="print"/>
          <a:srcRect/>
          <a:stretch>
            <a:fillRect/>
          </a:stretch>
        </p:blipFill>
        <p:spPr bwMode="auto">
          <a:xfrm>
            <a:off x="4470727" y="2351427"/>
            <a:ext cx="4394666" cy="2792073"/>
          </a:xfrm>
          <a:prstGeom prst="rect">
            <a:avLst/>
          </a:prstGeom>
          <a:noFill/>
        </p:spPr>
      </p:pic>
      <p:sp>
        <p:nvSpPr>
          <p:cNvPr id="10" name="Content Placeholder 1"/>
          <p:cNvSpPr>
            <a:spLocks noGrp="1"/>
          </p:cNvSpPr>
          <p:nvPr>
            <p:ph idx="4294967295"/>
          </p:nvPr>
        </p:nvSpPr>
        <p:spPr>
          <a:xfrm>
            <a:off x="592931" y="1721644"/>
            <a:ext cx="3936208" cy="2821781"/>
          </a:xfrm>
          <a:prstGeom prst="rect">
            <a:avLst/>
          </a:prstGeom>
        </p:spPr>
        <p:txBody>
          <a:bodyPr/>
          <a:lstStyle/>
          <a:p>
            <a:r>
              <a:rPr lang="en-US" sz="2000" dirty="0"/>
              <a:t>Box plots may also have lines extending from the boxes (whiskers) indicating variability outside the 1st and 3rd quartiles, hence the term box-and-whisker plot/diagram is also used. </a:t>
            </a:r>
          </a:p>
          <a:p>
            <a:r>
              <a:rPr lang="en-US" sz="2000" dirty="0"/>
              <a:t>Outliers may be plotted as individual points.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err="1"/>
              <a:t>Boxplot</a:t>
            </a:r>
            <a:r>
              <a:rPr lang="en-US" dirty="0"/>
              <a:t> Example</a:t>
            </a:r>
          </a:p>
        </p:txBody>
      </p:sp>
      <p:sp>
        <p:nvSpPr>
          <p:cNvPr id="4" name="Content Placeholder 1"/>
          <p:cNvSpPr>
            <a:spLocks noGrp="1"/>
          </p:cNvSpPr>
          <p:nvPr>
            <p:ph idx="4294967295"/>
          </p:nvPr>
        </p:nvSpPr>
        <p:spPr>
          <a:xfrm>
            <a:off x="521494" y="907257"/>
            <a:ext cx="8293894" cy="4160856"/>
          </a:xfrm>
          <a:prstGeom prst="rect">
            <a:avLst/>
          </a:prstGeom>
        </p:spPr>
        <p:txBody>
          <a:bodyPr/>
          <a:lstStyle/>
          <a:p>
            <a:r>
              <a:rPr lang="en-US" sz="2000" dirty="0"/>
              <a:t>A sample of 10 boxes of raisins has these weights (in grams):</a:t>
            </a:r>
          </a:p>
          <a:p>
            <a:pPr lvl="1"/>
            <a:r>
              <a:rPr lang="en-US" sz="1600" dirty="0"/>
              <a:t>30, 38, 25, 28, 29, 37, 29, 34, 35, 35</a:t>
            </a:r>
          </a:p>
          <a:p>
            <a:endParaRPr lang="en-US" sz="2000" dirty="0"/>
          </a:p>
          <a:p>
            <a:r>
              <a:rPr lang="en-US" sz="2000" b="1" dirty="0"/>
              <a:t>Step 1</a:t>
            </a:r>
            <a:r>
              <a:rPr lang="en-US" sz="2000" dirty="0"/>
              <a:t>: Order the data from smallest to largest.</a:t>
            </a:r>
          </a:p>
          <a:p>
            <a:r>
              <a:rPr lang="en-US" sz="2000" b="1" dirty="0"/>
              <a:t>Step 2:</a:t>
            </a:r>
            <a:r>
              <a:rPr lang="en-US" sz="2000" dirty="0"/>
              <a:t> Find the median.</a:t>
            </a:r>
          </a:p>
          <a:p>
            <a:r>
              <a:rPr lang="en-US" sz="2000" b="1" dirty="0"/>
              <a:t>Step 3:</a:t>
            </a:r>
            <a:r>
              <a:rPr lang="en-US" sz="2000" dirty="0"/>
              <a:t> Find the quartiles.</a:t>
            </a:r>
          </a:p>
          <a:p>
            <a:r>
              <a:rPr lang="en-US" sz="2000" b="1" dirty="0"/>
              <a:t>Step 4:</a:t>
            </a:r>
            <a:r>
              <a:rPr lang="en-US" sz="2000" dirty="0"/>
              <a:t> Complete the five-number summary by finding the min and the max.</a:t>
            </a:r>
          </a:p>
          <a:p>
            <a:pPr lvl="1"/>
            <a:r>
              <a:rPr lang="en-US" sz="1600" dirty="0"/>
              <a:t>The five-number summary divides the data into sections that each contain approximately 25% of the data in that set.</a:t>
            </a:r>
          </a:p>
        </p:txBody>
      </p:sp>
      <p:pic>
        <p:nvPicPr>
          <p:cNvPr id="233474" name="Picture 2"/>
          <p:cNvPicPr>
            <a:picLocks noChangeAspect="1" noChangeArrowheads="1"/>
          </p:cNvPicPr>
          <p:nvPr/>
        </p:nvPicPr>
        <p:blipFill>
          <a:blip r:embed="rId2"/>
          <a:srcRect/>
          <a:stretch>
            <a:fillRect/>
          </a:stretch>
        </p:blipFill>
        <p:spPr bwMode="auto">
          <a:xfrm>
            <a:off x="6334125" y="1743075"/>
            <a:ext cx="2562225" cy="1457325"/>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sp>
        <p:nvSpPr>
          <p:cNvPr id="4" name="Content Placeholder 1"/>
          <p:cNvSpPr>
            <a:spLocks noGrp="1"/>
          </p:cNvSpPr>
          <p:nvPr>
            <p:ph idx="4294967295"/>
          </p:nvPr>
        </p:nvSpPr>
        <p:spPr>
          <a:xfrm>
            <a:off x="603115" y="1100138"/>
            <a:ext cx="7947954" cy="1428750"/>
          </a:xfrm>
          <a:prstGeom prst="rect">
            <a:avLst/>
          </a:prstGeom>
        </p:spPr>
        <p:txBody>
          <a:bodyPr/>
          <a:lstStyle/>
          <a:p>
            <a:r>
              <a:rPr lang="en-US" sz="2000" dirty="0"/>
              <a:t>We will briefly show some examples of how you can compare two variables from a dataset. </a:t>
            </a:r>
          </a:p>
        </p:txBody>
      </p:sp>
      <p:pic>
        <p:nvPicPr>
          <p:cNvPr id="80897" name="Picture 1"/>
          <p:cNvPicPr>
            <a:picLocks noChangeAspect="1" noChangeArrowheads="1"/>
          </p:cNvPicPr>
          <p:nvPr/>
        </p:nvPicPr>
        <p:blipFill>
          <a:blip r:embed="rId2"/>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2 Variable Plotting</a:t>
            </a:r>
          </a:p>
        </p:txBody>
      </p:sp>
      <p:sp>
        <p:nvSpPr>
          <p:cNvPr id="132098" name="AutoShape 2" descr="Barplot in R (8 Examples) | How to Create Barchart &amp; Bargraph i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2102" name="AutoShape 6" descr="data:image/png;base64,iVBORw0KGgoAAAANSUhEUgAAA0gAAANICAYAAAD958/bAAAD8GlDQ1BJQ0MgUHJvZmlsZQAAOI2NVd1v21QUP4lvXKQWP6Cxjg4Vi69VU1u5GxqtxgZJk6XpQhq5zdgqpMl1bhpT1za2021Vn/YCbwz4A4CyBx6QeEIaDMT2su0BtElTQRXVJKQ9dNpAaJP2gqpwrq9Tu13GuJGvfznndz7v0TVAx1ea45hJGWDe8l01n5GPn5iWO1YhCc9BJ/RAp6Z7TrpcLgIuxoVH1sNfIcHeNwfa6/9zdVappwMknkJsVz19HvFpgJSpO64PIN5G+fAp30Hc8TziHS4miFhheJbjLMMzHB8POFPqKGKWi6TXtSriJcT9MzH5bAzzHIK1I08t6hq6zHpRdu2aYdJYuk9Q/881bzZa8Xrx6fLmJo/iu4/VXnfH1BB/rmu5ScQvI77m+BkmfxXxvcZcJY14L0DymZp7pML5yTcW61PvIN6JuGr4halQvmjNlCa4bXJ5zj6qhpxrujeKPYMXEd+q00KR5yNAlWZzrF+Ie+uNsdC/MO4tTOZafhbroyXuR3Df08bLiHsQf+ja6gTPWVimZl7l/oUrjl8OcxDWLbNU5D6JRL2gxkDu16fGuC054OMhclsyXTOOFEL+kmMGs4i5kfNuQ62EnBuam8tzP+Q+tSqhz9SuqpZlvR1EfBiOJTSgYMMM7jpYsAEyqJCHDL4dcFFTAwNMlFDUUpQYiadhDmXteeWAw3HEmA2s15k1RmnP4RHuhBybdBOF7MfnICmSQ2SYjIBM3iRvkcMki9IRcnDTthyLz2Ld2fTzPjTQK+Mdg8y5nkZfFO+se9LQr3/09xZr+5GcaSufeAfAww60mAPx+q8u/bAr8rFCLrx7s+vqEkw8qb+p26n11Aruq6m1iJH6PbWGv1VIY25mkNE8PkaQhxfLIF7DZXx80HD/A3l2jLclYs061xNpWCfoB6WHJTjbH0mV35Q/lRXlC+W8cndbl9t2SfhU+Fb4UfhO+F74GWThknBZ+Em4InwjXIyd1ePnY/Psg3pb1TJNu15TMKWMtFt6ScpKL0ivSMXIn9QtDUlj0h7U7N48t3i8eC0GnMC91dX2sTivgloDTgUVeEGHLTizbf5Da9JLhkhh29QOs1luMcScmBXTIIt7xRFxSBxnuJWfuAd1I7jntkyd/pgKaIwVr3MgmDo2q8x6IdB5QH162mcX7ajtnHGN2bov71OU1+U0fqqoXLD0wX5ZM005UHmySz3qLtDqILDvIL+iH6jB9y2x83ok898GOPQX3lk3Itl0A+BrD6D7tUjWh3fis58BXDigN9yF8M5PJH4B8Gr79/F/XRm8m241mw/wvur4BGDj42bzn+Vmc+NL9L8GcMn8F1kAcXgSteGGAABAAElEQVR4AezdDbRcVX0/7p3k5o2QkEQwCUgSBRSJSLXSQgExFJa1FNAKBWtd0VZ87UJZVFz6p1Xb2ooREWW1IhUXsFBREQRE8AUEDS+KgIJEIEgiKiGGAHkh78mffZzJ796byWTu5ZyZs895zlrJnTnnzD57P999597PPTNnRmx9dgkWAgQIECBAgAABAgQIEAgjGRAgQIAAAQIECBAgQIDAHwUEJD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Ogj8RAgcWLFw9cUYF7I0aMCLNmzQrPPPNMWLZsWQVGVO4hTJ06NUyaNCn8/ve/Dxs2bCh3ZxPv3ciRI8PMmTPN7S7V0dzuEvSzhzG3u2cdj2Rud8+76nN7/PjxYdq0ad0DdaRCBJxBKoRVowQIECBAgAABAgQIpCggIKVYNX0mQIAAAQIECBAgQKAQAQGpEFaNEiBAgAABAgQIECCQooCAlGLV9JkAAQIECBAgQIAAgUIEBKRCWDVKgAABAgQIECBAgECKAgJSilXTZwIECBAgQIAAAQIEChEQkAph1SgBAgQIECBAgAABAikKCEgpVk2fCRAgQIAAAQIECBAoREBAKoRVowQIECBAgAABAgQIpCggIKVYNX0mQIAAAQIECBAgQKAQAQGpEFaNEiBAgAABAgQIECCQooCAlGLV9JkAAQIECBAgQIAAgUIEBKRCWDVKgAABAgQIECBAgECKAgJSilXTZwIECBAgQIAAAQIEChEQkAph1SgBAgQIECBAgAABAikKCEgpVk2fCRAgQIAAAQIECBAoREBAKoRVowQIECBAgAABAgQIpCggIKVYNX0mQIAAAQIECBAgQKAQAQGpEFaNEiBAgAABAgQIECCQooCAlGLV9JkAAQIECBAgQIAAgUIEBKRCWDVKgAABAgQIECBAgECKAgJSilXTZwIECBAgQIAAAQIEChEQkAph1SgBAgQIECBAgAABAikKCEgpVk2fCRAgQIAAAQIECBAoREBAKoRVowQIECBAgAABAgQIpCggIKVYNX0mQIAAAQIECBAgQKAQAQGpEFaNEiBAgAABAgQIECCQooCAlGLV9JkAAQIECBAgQIAAgUIEBKRCWDVKgAABAgQIECBAgECKAgJSilXTZwIECBAgQIAAAQIEChEQkAph1SgBAgQIECBAgAABAikKCEgpVk2fCRAgQIAAAQIECBAoREBAKoRVowQIECBAgAABAgQIpCjQl2Kn9ZkAAQIECBAgQKC1wOlfmd16Q6nW7vJsb8rdz3PftLhUYjrTPQFnkLpn7UgECBAgQIAAAQIECJRcQEAqeYF0jwABAgQIECBAgACB7gkISN2zdiQCBAgQIECAAAECBEouICCVvEC6R4AAAQIECBAgQIBA9wQEpO5ZOxIBAgQIECBAgAABAiUXEJBKXiDdI0CAAAECBAgQIECgewICUvesHYkAAQIECBAgQIAAgZILCEglL5DuESBAgAABAgQIECDQPQEBqXvWjkSAAAECBAgQIECAQMkFBKSSF0j3CBAgQIAAAQIECBDonoCA1D1rRyJAgAABAgQIECBAoOQCAlLJC6R7BAgQIECAAAECBAh0T0BA6p61IxEgQIAAAQIECBAgUHIBAankBdI9AgQIECBAgAABAgS6JyAgdc/akQgQIECAAAECBAgQKLmAgFTyAukeAQIECBAgQIAAAQLdE+jr3qGGd6StW7eGRYsWhd/97ndh5syZ4YUvfGEYMWLEdo0tWbIkPPLII2GvvfYK++yzTxg5UvbbDskKAgQIECBAgAABAgTaCpQ6IK1bty586UtfCg8++GCYPXt2uPrqq8Ouu+4aPvCBD4SJEydmA9uwYUM455xzwurVq8OMGTPCNddcE+bMmRPmzZsXRo0a1XbwNhIgQIAAAQIECBAgQKC/QKkD0k033ZSdPfrQhz4Unv/854dnnnkmfOpTnwo/+MEPwutf//psHNddd13YuHFjOOuss8L48ePDY489FubPnx9uv/32cNhhh/Ufq9sECBAgQIAAAQIECBBoK1Da16HF0PPDH/4wHHvssVk4iqPYZZddwt///d+HvffeOxtUfPndzTffHA499NAsHMWV8SzSgQceGBYsWJDt4z8CBAgQIECAAAECBAh0KlDaM0jLly/PzhjF9x09+eST4eGHH85C0H777RfGjBmTjW/lypVh06ZN2cvv+g941qxZ4b777uu/atvtNWvW7DA8xXYPOuigbftW5UbzPVujR48Ou+22W1WGVdpxNOdnfDno5s2bS9vPKnTM3O5uFc3t7nk353ZfX5/n7S6wm9tdQE7wEMP5nSn+8d6SvkBpA9JTTz2V6cYLL3z2s58NEyZMyN5nNG3atPCud70r7L777uGJJ57I9onb+i/xfnxvUnwP07hx4/pvCqtWrcrepzRgZeNOPEP1mte8ptWmSqyLAWnKlCmVGEsKg5g0aVIK3axEH83t7pbR3O6ed/zFvfnLe/eOWt8jmdv1rX2rkQ/nd6b4nnhL+gKlDUjx7FBcbrnllvC+970vuzJdvJrdRRddFC6//PLw3ve+N8SzQXEZO3Zs9rX5X/OHyfr167cLSHGyv+Md72juOuBr/Evd448/PmBdFe7Ev0TG93BFj2bwrMK4yjqGeOYohvQY4OMZTktxAuZ2cbatWo4Xx4l/SDK3W+nku87cztdzZ61Vb25P29mQbe9AYDi/E8YLhMXfAyxpC5Q2IMUfwnE55JBDsnAUb++7777hla98Zfa+o3iGqDkB165dGzdvW+L9eJnv5pXutm149kYMU/E9SjtaFi9evKNNya5vvlQjvtxrsFWygypxx+PFQuISA2mcp5biBJqX8ze3izPu37K53V+j2NvmdrG+g1s3tweLuB8FhvM7U3MuEUxboLQXaZg8eXImGy/v3X+J70mKS5y0zX0Gn86ML6ObOnWqz0LqD+c2AQIECBAgQIAAAQI7FShtQIrvNYpnkX79618PGMT999+fvY8mvnEu/otBKK7rvyxcuDBMnz69/yq3CRAgQIAAAQIECBAgsFOB0gak+D6io446Knz/+98PP/vZz7IzRj/+8Y/Dvffeu+3zjeJLEObOnRtuvfXWLCTFlzPFy34vWbIkHH/88TsdvB0IECBAgAABAgQIECDQX6C070GKnTzmmGOyN7lfdtll2YfBxtd1HnHEEeG1r33ttjHE+/GS4BdccEHYsmVLiGeeTjnllOzzkLbt5AYBAgQIECBAgAABAgQ6ECh1QIpniOIHxb7uda/Lrpr0vOc9b7v3FcWrhZx44onhhBNOyC7hHV9yZyFAgAABAgQIECBAgMBwBEodkJoDikFpjz32aN5t+TV+Dopw1JLGSgIECBAgQIAAAQIEOhQo7XuQOuy/3QgQ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AlJulBoiQIAAAQIECBAgQCB1AQEp9QrqPwECBAgQIECAAAECuQkISLlRaogAAQIECBAgQIAAgdQFBKTUK6j/BAgQIECAAAECBAjkJiAg5UapIQIECBAgQIAAAQIEUhcQkFKvoP4TIECAAAECBAgQIJCbgICUG6WGCBAgQIAAAQIECBBIXUBASr2C+k+AAAECBAgQIECAQG4Cfbm1pCECBAgQIECAAIGeC1z6qzf3vA9V6MDy8PEqDMMYhiHgDNIw0DyEAAECBAgQIECAAIFqCghI1ayrUREgQIAAAQIECBAgMAwBAWkYaB5CgAABAgQIECBAgEA1BQSkatbVqAgQIECAAAECBAgQGIaAgDQMNA8hQIAAAQIECBAgQKCaAgJSNetqVAQIECBAgAABAgQIDENAQBoGmocQIECAAAECBAgQIFBNAQGpmnU1KgIECBAgQIAAAQIEhiEgIA0DzUMIECBAgAABAgQIEKimQF81hzX8UY0ZM2b4Dy7pI0eMGJH1bOTIkaGK4ysbe3SOy+jRo8vWtcr1x9zubknN7e55m9vds45HMre7653K0YbzO1PzezeVMepnawEBaZBLFSd2/zH1vz1o6O7mJNA0jl+bt3NqWjODBPr79r89aDd3cxJoGsevzds5Na2ZQQL9ffvfHrSbuzkJNI3j1+btnJrWTMIC5kLCxXuOXReQBgGuX79+0Jr07za/wbds2RKqOL6yVWjz5s1ZlzZs2BDiP0txAs2/+prbxRn3b9nc7q9R7G1zu1jfwa1XbW5PHDxA94clMJzfmcaPHz+sY3lQuQS8B6lc9dAbAgQIECBAgAABAgR6KCAg9RDfoQkQIECAAAECBAgQKJeAgFSueugNAQIECBAgQIAAAQI9FBCQeojv0AQIECBAgAABAgQIlEtAQCpXPfSGAAECBAgQIECAAIEeCghIPcR3aAIECBAgQIAAAQIEyiUgIJWrHnpDgAABAgQIECBAgEAPBQSkHuI7NAECBAgQIECAAAEC5RIQkMpVD70hQIAAAQIECBAgQKCHAgJSD/EdmgABAgQIECBAgACBcgkISOWqh94QIECAAAECBAgQINBDAQGph/gOTYAAAQIECBAgQIBAuQQEpHLVQ28IECBAgAABAgQIEOihgIDUQ3yHJkCAAAECBAgQIECgXAICUrnqoTcECBAgQIAAAQIECPRQQEDqIb5DEyBAgAABAgQIECBQLgEBqVz10BsCBAgQIECAAAECBHooICD1EN+hCRAgQIAAAQIECBAol4CAVK566A0BAgQIECBAgAABAj0UEJB6iO/QBAgQIECAAAECBAiUS0BAKlc99IYAAQIECBAgQIAAgR4KCEg9xHdoAgQIECBAgAABAgTKJSAglaseekOAAAECBAgQIECAQA8FBKQe4js0AQIECBAgQIAAAQLlEhCQylUPvSFAgAABAgQIECBAoIcCAlIP8R2aAAECBAgQIECAAIFyCQhI5aqH3hAgQIAAAQIECBAg0EMBAamH+A5NgAABAgQIECBAgEC5BASkctVDbwgQIECAAAECBAgQ6KGAgNRDfIcmQIAAAQIECBAgQKBcAgJSueqhNwQIECBAgAABAgQI9FCgr4fHdmgCwxI45Bd/M6zHedBAgdtffu3AFe4RIECAAAECBAgEZ5BMAg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QEByVQgQIAAAQIECBAgQIBAQ0BAMhUIECBAgAABAgQIECDQEBCQTAUCBAgQIECAAAECBAg0BAQkU4EAAQIECBAgQIAAAQINAQHJVCBAgAABAgQIECBAgEBDQEAyFQgQIECAAAECBAgQINAQEJBMBQIECBAgQIAAAQIECDQEBCRTgQABAgQIECBAgAABAg0BAclUIECAAAECBAgQIECAQENAQDIVCBAgQIAAAQIECBAg0BAQkEwFAgQIECBAgAABAgQINAQEJFOBAAECBAgQIECAAAECDYE+EgQIEGgncMgv/qbd5t5vu6f3XeikB7e//NpOdrMPAQIECBAg0GMBZ5B6XACHJ0CAAAECBAgQIECgPAICUnlqoScECBAgQIAAAQIECPRYQEDqcQEcngABAgQIECBAgACB8ggISOWphZ4QIECAAAECBAgQINBjgaQC0t133x0eeOCBlmRLliwJP/zhD8NDDz0UtmzZ0nIfKwkQIECAAAECBAgQINBOIJmr2MXg86UvfSkcfvjh4SUvecm2MW3YsCGcc845YfXq1WHGjBnhmmuuCXPmzAnz5s0Lo0aN2rafGwQIECBAgAABAgQIENiZQBIB6ZlnngmXXHJJy7Fcd911YePGjeGss84K48ePD4899liYP39+uP3228Nhhx3W8jFWEiBAgAABAgQIECBAoJVAEi+x+9rXvhb23nvvMG3atDBixIht49i6dWu4+eabw6GHHpqFo7ghnkU68MADw4IFC7bt5wYBAgQIECBAgAABAgQ6ESj9GaQ777wze9/Rhz/84fC5z31uwJhWrlwZNm3aFGbPnj1g/axZs8J99903YF3zTnxJ3qOPPtq8O+BrfEne2LFjB6yrwp1mqBw5cmQlx1eFGvViDFWc671w7PSYVfBuvmx5zJgxA/5Y1amB/ToX8LzduVUee5rbeShWr43hPG/H37Us6QuUOiCtWLEixLNHb3nLW8LEiRO3037iiSeydRMmTBiwLd6PQWjdunVh3LhxA7bFNj/zmc8MWNe8s8suu4Szzz67ebdyX6NFPMNmIRAFzIXuzoMqee++++7dxavx0Txvd7f4VZnbq7vLVtmjDed5O74n3pK+QGkDUrwS3aWXXhr+5E/+JHvJXCvqNWvWZKsHJ/z41824rF+/fruAFMPT0UcfnW0f/F983NNPPz14dSXu77bbbtl7teL7uSwEokBV53pZq1sF7/jLeny+jb8AbN68uazUlehXPIM0adIkz9tdqmbV5rZLVOUzcYbzvO1KyvnY97qV0gakH/zgByGeIfqnf/qn7AdEhIrvOYo/lONFGfr6+sKuu+6a+a1du3aAY7wfT3G2OusU151wwgkD9u9/Z/Hixf3vVuJ2/EHbDEhPPvlkJcZkEM9dwFx47oZDaaEK3lOnTs0CUnx5czxLbylOIP4MawakKsyd4qTyablqc9s53nzmxXC+9+IFwyzpC5Q2IMXPPIoT80Mf+tAA5aVLl2YXYPjYxz4WJk+enG0bfDpz1apVIT7ZeR3oADp3CBAgQIAAAQIECBDYiUBpA9Ipp5ySvYeof/8vu+yy8IIXvCAceeSR2dmh+KbKGITuv//+sP/++2/bdeHChWH69Onb7rtBgAABAgQIECBAgACBTgRKG5Bmzpy5Xf/ja9/jWaMXv/jF27bNnTs3XHvttVlA2nfffcNtt90WlixZEs4888xt+7hBgAABAgQIECBAgACBTgRKG5A66Xzc54gjjgjLly8PF1xwQYhvjIuflRTPPg3nyiOdHtN+BAgQIECAAAECBAhUUyCpgBQ/C2nwEl9md+KJJ2YXXmi+92jwPu4TIECAAAECBAgQIECgE4HKfJrV6NGjs/cjdTJo+xAgQIAAAQIECBAgQKCVQGUCUqvBWUeAAAECBAgQIECAAIGhCAhIQ9GyLwECBAgQIECAAAEClRYQkCpdXoMjQIAAAQIECBAgQGAoAgLSULTsS4AAAQIECBAgQIBApQUEpEqX1+AIECBAgAABAgQIEBiKgIA0FC37EiBAgAABAgQIECBQaQEBqdLlNTgCBAgQIECAAAECBIYiICANRcu+BAgQIECAAAECBAhUWkBAqnR5DY4AAQIECBAgQIAAgaEICEhD0bIvAQIECBAgQIAAAQKVFhCQKl1egyNAgAABAgQIECBAYCgCAtJQtOxLgAABAgQIECBAgEClBQSkSpfX4AgQIECAAAECBAgQGIqAgDQULfsSIECAAAECBAgQIFBpAQGp0uU1OAIECBAgQIAAAQIEhiIgIA1Fy74ECBAgQIAAAQIECFRaQECqdHkNjgABAgQIECBAgACBoQgISEPRsi8BAgQIECBAgAABApUWEJAqXV6DI0CAAAECBAgQIEBgKAIC0lC07EuAAAECBAgQIECAQKUFBKRKl9fgCBAgQIAAAQIECBAYioCANBQt+xIgQIAAAQIECBAgUGkBAanS5TU4AgQIECBAgAABAgSGIiAgDUXLvgQIECBAgAABAgQIVFpAQKp0eQ2OAAECBAgQIECAAIGhCAhIQ9GyLwECBAgQIECAAAEClRYQkCpdXoMjQIAAAQIECBAgQGAoAgLSULTsS4AAAQIECBAgQIBApQUEpEqX1+AIECBAgAABAgQIEBiKgIA0FC37EiBAgAABAgQIECBQaQEBqdLlNTgCBAgQIECAAAECBIYiICANRcu+BAgQIECAAAECBAhUWkBAqnR5DY4AAQIECBAgQIAAgaEICEhD0bIvAQIECBAgQIAAAQKVFhCQKl1egyNAgAABAgQIECBAYCgCAtJQtOxLgAABAgQIECBAgEClBQSkSpfX4AgQIECAAAECBAgQGIqAgDQULfsSIECAAAECBAgQIFBpAQGp0uU1OAIECBAgQIAAAQIEhiLQN5Sd7UuAAAECBAgQIECAQLkEVq9eHT7/+c9nnXrPe94Tdtlll3J1MLHeCEiJFUx3CRAgQIAAAQIECPQXWLlyZfjABz6QrXrLW94iIPXHGcZtL7EbBpqHECBAgAABAgQIECBQTQFnkKpZV6MiQIAAAQIECBCoqMDmzZvDd7/73fDQQw+Fgw46KOy3337bjfSGG24IGzduDEcddVT41re+FUaNGhX22Wef8Nhjj4UpU6aEww47bNtj/vCHP4Q77rgj2+d1r3vdtvV1vSEg1bXyxk2AAAECBAgQIJCcQHy/0bHHHhtuueWWbX1vFWr+7u/+LsSX3p100knh61//erbvZz/72XDaaaeF8ePHh6VLl4ZJkyZl688777zw8Y9/PLz2ta8NrdradqCa3PASu5oU2jAJECBAgAABAgTSF5g/f34WjiZPnhzOPvvs7OIM99577w4Hdu2114b3vve94eSTTw7//M//nJ1tWrt27bbQtGXLlnDJJZdkj3/HO96xw3bqtEFAqlO1jZUAAQIECBAgQCBpgW984xtZ/+fNmxfOPPPM8M53vjPEM0M7WmI4Ov/888NXv/rVMGLEiNAMQc1QdNNNN4VHH300TJ8+PRx//PE7aqZW6wWkWpXbYAkQIECAAAECBFIWeOSRR7Lux/cWNZeXv/zlzZvbfT3kkEMGrHvrW98axo4dG370ox+F2NbFF1+cbY/r+/q8+yZiUBgwZdwhQIAAAQIE8hY4/Suz826yoPb2LKjdfJo9902L82lIK0kL7LrrriG+RC5eWKG5NENT837/rxMnTux/N+y+++7hjW98Y/jyl7+chaMrr7wyO7N06qmnDtivznecQapz9Y2dAAECBAgQIEAgKYEDDjgg6++NN964rd9XX331ttuDb4wZM2bwquxleXFlfD9TvOjDX/7lX4YXvehF2+1X1xXOINW18sZNgAABAgQIECCQnMAHP/jBcPPNN2dngFasWBHWrFkTbrvttjBy5MgQL7gweInvOxq8vPrVrw77779/+NWvfpVtar4vafB+db3vDFJdK2/cBAgQIECAAAECyQnEy3D/z//8T5gwYUK4/vrrs5ATzyDF+0NZ4sUd4rLHHnuEE044YSgPrfy+AlLlS2yABAgQIECAAAECVRJ497vfHZ566qnsIguPP/549tlF8TOPtm7dGqZNm5YN9emnn87uH3nkkS2H/v73vz/bvmzZstDqZXgtH1STlV5iV5NCGyYBAgQIECBAgEB1BOIV52bPnl2dAZVoJM4glagYukKAAAECBAgQIECAQG8FBKTe+js6AQIECBAgQIAAAQIlEhCQSlQMXSFAgAABAgQIECBAoLcCAlJv/R2dAAECBAgQIECAAIESCQhIJSqGrhAgQIAAAQIECBAg0FsBV7Hrrb+jEyBAgAABAgQIEOhYYPW8N3e8bx477nrxZXk0k1QbziAlVS6dJUCAAAECBAgQIECgSAEBqUhdbRMgQIAAAQIECBAgkJSAgJRUuXSWAAECBAgQIECAAIEiBQSkInW1TYAAAQIECBAgQIBAUgICUlLl0lkCBAgQIECAAAECBIoUEJCK1NU2AQIECBAgQIAAAQJJCQhISZVLZwkQIECAAAECBAgQKFJAQCpSV9sECBAgQIAAAQIEKiywdu3a8OlPfzr89re/rcwoCwlIK1euDA888EBbpEcffTR84xvfaLuPjQQIECBAgAABAgQIlFfgzDPPDGeccUb49a9/Xd5ODrFnhQSkq666Kuy///5tu3L++eeHk046KSxbtqztfjYSIECAAAECBAgQIFA+geuvvz58/vOfL1/HnmOP+p7j47c9/PLLLw+rV6/O7t96663Z1y9+8Yvbtve/sWbNmnDllVeGvr6+MHHixP6b3CZAgAABAl0R2P0j/19XjjPcg/zxJ2oIuw+3gS49bvnHPt6lIzkMAQJlEli+fHl429veFj74wQ+Gj3+8Ws8DuQWk3/zmNyGeYuu/vP3tb+9/d7vbJ598chg/fvx2660gQIAAAQIECBAgQKC8Aqeeemp49atfHd785jcLSDsq0/vf//6w5557hq1bt4Yf//jH4YILLgiXXnrpdruPGDEijB49Ojz/+c8Phx9++HbbrSBAgAABAgQIECBAoLwC//d//xd+8pOfhHvvvTc8/vjj5e3oMHuW2xmkGHpigozLrFmzwqpVq8I//MM/DLNbHkaAAAECBAgQIECAQNkEFi1aFE4//fRwxRVXhKlTpwpInRboiCOOCPGfhQABAgQIECBAgACBaghs2rQpOwHypje9KXt53bp168L69euzwW3YsCHEf2PGjEl+sLmdQRossWLFivCFL3whO/0WL/u9efPmwbtk92+66aaW660kQIAAAQIECBAgQKA8AvFjeu64447s34UXXjigY8ccc0w4+OCDs9/9B2xI8E4hASkmyaOPPjrcfffdCZLoMgECBAgQIECAAAECgwVmzJgRbrzxxgGrlyxZkl3N7txzz63M9QUKCUjf/OY3s3B07LHHhk9+8pNh9uzZYezYsQMw3SFAgAABAgQIECBAIB2BcePGhblz5w7o8MKFC7P7r3zlK8OrXvWqAdtSvVNIQLrnnnsyj3iFi+nTp6dqo98ECBAgQIAAAQIECNRMoJCANG3atOxDYJ01qtlsMlwCBAgQIECAAIFaCbz0pS/NPuanSoMeWcRgXvOa12QXZbj88suLaF6bBAgQIECAAAECBAgQKESgkDNI8TWIn/rUp8K//du/hfjBsH/xF3+RvdRu5Mjt89jznve8QgamUQIECBAgQIAAAQIECAxVoJCA9PWvfz0LSMuXLw/vete72vZp69atbbfbSIAAAQIECBAgQIAAgW4JFBKQ9thjj3DIIYd0awyOQ4AAAQIECBAgQIAAgVwECglI8T1I8Z+FAAECBAgQIECAAAECKQls/6aglHqvrwQIECBAgAABAgQIEMhRoJAzSDfddFM477zzOurmVVdd1dF+diJAgAABAgQIECBQd4HRJ7yh7gSFj7+QgPToo4+Gb33rW207P3HixDB58uS2+9hIgAABAgQIECBAgMD/E5jV99H/d6cLt5aGE7twlHIdopCAdMopp4Tjjjtuu5GuXr06LFq0KFx88cXhhhtuCPFMk4UAAQIECBAgQIAAAQJlESgkII0ZMybEf4OXKVOmhL333jvMnTs3vP71rw8nnXRSuOuuuwbv5j4BAgQIECBAgAABAgR6ItCzizTEgHTPPfeE+FlJFgIECBAgQIAAAQIECJRBoGcB6Xe/+12IHxL7hz/8oQwO+kCAAAECBAgQIECAAIFQyEvsNm/eHDZs2LAdbwxE69atCzfeeGP47Gc/G+KFGl7ykpdst58VBAgQIECAAAECBAgQ6IVAIQHpsssuC/PmzdvpeGJIGjmyZyexdto/OxAgQIAAAQIECBAgUC+BQgLSnnvuGV772te2lBw3blzYfffdsws07Giflg+0kgABAgQIECBAgAABAgULFBKQjj766BD/WQgQIECAAAECBAgQIJCSQCEBqT/AmjVrwq9+9avs84/i2aNZs2aFgw46KIwYMaL/bm4TIECAAAECBAgQIJCAwFNPPRUuuuiicP/994djjjkmnHzyyQn0uvMuFhaQNm3aFM4777zw0Y9+NMQPiO2/vPCFLwxXXnllFpT6r3ebAAECBAgQIECAAIFyC5x66qnh29/+djjqqKPCxo0by93ZYfSusIB05plnhnPPPTdMnz49vOUtb8nOHK1atSpLmldffXUG+r3vfS+88pWvHEa3PYQAAQIECBAgQIAAgV4ILFiwIMSQFE+GVHEpJCDFD4D9zGc+E4477rjwla98JUyYMGGA3X333ReOPPLIEEPU97///QHb3CFAgAABAgQIECBAoHwCK1euDLfcckt4+umnQzzxce2112YXZhs9enT5OvscelTINbYjXFziaxMHh6O4/mUve1n4yEc+Em699daWn5cU97EQIECAAAECBAgQIFAegccffzx87GMfC+vXrw/xlWDx9tq1a8vTwZx6UkhAeuSRR7KX1sXLee9omTNnTgYaL+BgIUCAAAECBAgQIECg3AL77bdf+OlPf5qdAHnf+96X3Z40aVK5Oz2M3hXyErt4pbqlS5eGmDKnTZvWslvxZXhxmT17dva1LP9V8YNrm1cMjF+rOL6yzJ3U+mEudLdiVfBuPpfEsVRhPN2dAdU9mrnQvdqy7p51PBLv7nqX6WiFBKR4ub84qebNmxcuv/zysNtuuw0Y85133hn+/d//Pfzpn/5pKFvqHD9+/IC+VuFO/19qqji+KtSoF2MwF7qrXgXvUaNGZWhjx44NzdvdVXS0MgpUYW6X0bVVn1i3UiluHe/ibMveciEBKb587rTTTsuuYveiF70oHHvssdlV7OJnIsXrpX/3u98NfX194cILLyydT+xj1ZYYkOLLHTdv3hyqOL6q1atb4zEXuiX9x+NUwTsGo7jE15tv2LDhjwNL+P/q/TmsN8XobG7v0ZvOVeyonVmHYG7nU/hOvfsfTajqr5Hu7UICUuT49Kc/nV2M4YwzzgiXXnrpAKFDDjkknH/++eEVr3jFgPXuECBAgAABAgQIECBAoJcChQWkOKh//Md/DG9729vCkiVLwgMPPJC9oSu+uWtH70vqJYRjEyBAgAABAgQIECBAoNCAFK+Rfv3114eTTz5528UY5s+fHzZt2hTe9a53hSlTpqgAAQIECBAgQIAAAQIESiNQyGW+4+i+9KUvhX333Tf867/+64DB3nDDDeHDH/5weNWrXhUefvjhAdvcIUCAAAECBAgQIECg3ALxJMi//Mu/lLuTz6F3hQSkhQsXhre//e3ZhQHie5H6L1/5ylfCRz/60ewS4O9+97v7b3KbAAECBAgQIECAAAECPRUo5CV2V199ddiyZUu44oorwgEHHDBggHvssUf4yEc+kgWk//3f/w0rVqwIU6dOHbCPOwQIECBAgAABAgQIEOiFQCFnkOIHxE6fPn27cNR/gMcff3x29ze/+U3/1W4TIECAAAECBAgQIECgZwKFBKSDDz44O0O0dOnSHQ4sXtUuLvFzkiwECBAgQIAAAQIECBAog0AhAWnu3Llh69at4c1vfnNoFZIWLFiQvQ/pz/7sz8KkSZPK4KAPBAgQIECAAAECBAgQCIW8Bym+vO4LX/hCiBdhiGeIDj300LD33nuHZ555Jrty3V133RXGjRsXLrroIiUgQIAAAQIECBAgQIBAaQQKCUhxdKeeemr2PqRPfOIT4Y477gg33nhjNugxY8aEE044IcTPQ4ofGmshQIAAAQIECBAgQKAzgYv/7HOd7WivYQsUFpBij4477rjsX7yiXfzMo9GjR4eZM2eGkSMLeWXfsBE8kAABAgQIECBAgEAKAp//0tyudvO1H+rq4UpxsEIDUnOEMRA5W9TU8JUAAQIECBAgQIAAgbIKOJVT1sroFwECBAgQIECAAAECXRcQkLpO7oAECBAgQIAAAQIECJRVQEAqa2X0iwABAgQIECBAgACBrgsISF0nd0ACBAgQIECAAAECBMoqICCVtTL6RYAAAQIECBAgQIBA1wUEpK6TOyABAgQIECBAgAABAmUVEJDKWhn9IkCAAAECBAgQIECg6wICUtfJHZAAAQIECBAgQIAAgbIKCEhlrYx+ESBAgAABAgQIECDQdQEBqevkDkiAAAECBAgQIECAQFkFBKSyVka/CBAgQIAAAQIECJRMYNmyZeE73/lOWLNmTbjooovCTTfdFDZv3lyyXj637vQ9t4d7NAECBAgQIECAAAECdRH46U9/Gv72b/82HHfcceGKK64I48ePD0uXLg2TJk2qDIGAVJlSGggBAgQIECBAgACB4gU2bNgQ1q1bF1asWBGefPLJSoWjqCcgFT+HHIEAAQIECBAgQIBApQROO+20MGXKlOxfpQb27GC8B6lqFTUeAgQIECBAgAABAgULvOhFLyr4CL1rXkDqnb0jEyBAgAABAgQIEEhSYNy4cUn2u5NOC0idKNmHAAECBAgQIECAAIFaCAhItSizQRIgQIAAAQIECBAg0ImAgNSJkn0IECBAgAABAgQIEKiFgKvY1aLMBkmAAAECBAgQIEDguQsce+yxYevWrc+9oRK34AxSiYujawQIECBAgAABAgQIdFdAQOqut6MRIECAAAECBAgQIFBiAQGpxMXRNQIECBAgQIAAAQIEuisgIHXX29EIECBAgAABAgQIECixgIBU4uLoGgECBAgQIECAAAEC3RUQkLrr7WgECBAgQIAAAQIECJRYQEAqcXF0jQABAgQIECBAgACB7gr4HKTuejsaAQIECBAgQIAAgWELXPmhYT/UAzsUcAapQyi7ESBAgAABAgQIECBQfQEBqfo1NkICBAgQIECAAAECBDoU8BK7DqHsRoAAAQIECAxP4LY5LxveAz1qkMC1g+67S4BAEQLO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JAQEqybDpNgAABAgQIECBAgEARAgJSEaraJECAAAECBAgQIEAgSQEBKcmy6TQBAgQIECBAgAABAkUICEhFqGqTAAECBAgQIECAAIEkBQSkJMum0wQIECBAgAABAgQIFCEgIBWhqk0CBAgQIECAAAECBJIUEJCSLJtOEyBAgAABAgQIECBQhICAVISqNgkQIECAAAECBAgQSFKgr+y9XrNmTfjlL38Znn766TB16tTwspe9LIwdO3a7bi9ZsiQ88sgjYa+99gr77LNPGDlS9tsOyQoCBAgQIECAAAECBNoKlDogPfTQQ+HCCy8MmzZtCjNnzswC0KRJk8J73vOeMGPGjGxgGzZsCOecc05YvXp1tu6aa64Jc+bMCfPmzQujRo1qO3gbCRAgQIAAAQIECBAg0F+gtAFp69at4ZJLLgl77rlneOc73xnGjx8f4tmks88+O3z1q18Np59+ejaO6667LmzcuDGcddZZ2T6PPfZYmD9/frj99tvDYYcd1n+sbhMgQIAAAQIECBAgQKCtQGlfh/bkk09mHT/88MOz4BPvTJgwIRx88MEhvpxuy5YtIYaom2++ORx66KHb9olnlg488MCwYMGCtgO3kQABAgQIECBAgAABAoMFSnsGKb7f6D/+4z8G9zcsXrw4TJ48OXuPUXxfUnz53ezZswfsN2vWrHDfffcNWOcOAQIECBAgQIAAAQIEdiZQ2oDUquOLFi0KDz74YHjDG96QbX7iiSeyr/HMUv8l3o/vTVq3bl0YN25c/01h6dKl4eMf//iAdc078XH//d//3bxbua/xZYoxPCa//CL5EZRiAB3PBd651Ktj71yOVmwjzfeAFnuU4ltfU/whanGEjua255Fc5kJH1s8eydzOhXtYvzPFt4NY0hdIJiDFK9RdcMEF4YADDgivec1rMvnmJBx8VbsxY8Zk29evX79dQIrbBp9xapYxBoj4mCouMSjGlyXG92tZCESBqs71sla3Ct59fX0h/ot/gIovcbYQiAJVmNupVJJ1dys1HO/4u5YlfYEkAtLPf/7zcPHFF4f9998/vO1tb9t2Ce9dd901q8DatWsHVCLej5f5njhx4oD18U586d4ZZ5yx3frmivgSvqotI0aMyP4KEr/Rly1bVrXhGc8wBeLZVEv3BKrgHZ8/45VE49n7GJJSX3ZPfQAl6X8V5nZJKHfajU6tze2dUna0Q6fe/RuLf2yPz5OWtAVKH5Di1ei+/OUvhyOOOCK88Y1v3BaOInt8L1Jc4iW++y+rVq3KgpDPQuqv4jYBAgQIECBAgAABAjsTKO1V7GLH77jjjnDZZZeFE044IZx00kkDwlHcvttuu2VB6P777493ty0LFy4M06dP33bfDQIECBAgQIAAAQIECHQiUNozSCtXrgzf+MY3wt57750FoTvvvHPAeF7xildkHwQ7d+7ccO2112Yvv9t3333Dbbfdll0G/MwzzxywvzsECBAgQIAAAQIECBDYmUBpA9Jdd92VXYXu0Ucfzd5/NHggc+bMyT77KL70bvny5dkFHOIb46ZNmxZOOeWUUJWrLA0et/sECBAgQIAAAQIECBQnUNqAFK9U17xaXbvhjxo1Kpx44onZy/Ca7z1qt79tBAgQIECAAAECBAgQ2JFAqd+DtKNOt1o/evTo7P1IrbZZR4AAAQIECBAgQIAAgU4EKhOQOhmsfQgQIECAAAECBAgQINBOQEBqp2MbAQIECBAgQIAAAQK1EhCQalVugyVAgAABAgQIECBAoJ2AgNROxzYCBAgQIECAAAECBGolICDVqtwGS4AAAQIECBAgQIBAOwEBqZ2ObQQIECBAgAABAgQI1EpAQKpVuQ2WAAECBAgQIECAAIF2AgJSOx3bCBAgQIAAAQIECBColYCAVKtyGywBAgQIECBAgAABAu0EBKR2OrYRIECAAAECBAgQIFArAQGpVuU2WAIECBAgQIAAAQIE2gkISO10bCNAgAABAgQIECBAoFYCAlKtym2wBAgQIECAAAECBAi0ExCQ2unYRoAAAQIECBAgQIBArQQEpFqV22AJECBAgAABAgQIEGgnICC107GNAAECBAgQIECAAIFaCQhItSq3wRIgQIAAAQIECBAg0E5AQGqnYxsBAgQIECBAgAABArUSEJBqVW6DJUCAAAECBAgQIECgnYCA1E7HNgIECBAgQIAAAQIEaiUgINWq3AZLgAABAgQIECBAgEA7AQGpnY5tBAgQIECAAAECBAjUSkBAqlW5DZYAAQIECBAgQIAAgXYCdUjjMgAAMKVJREFUAlI7HdsIECBAgAABAgQIEKiVgIBUq3IbLAECBAgQIECAAAEC7QQEpHY6thEgQIAAAQIECBAgUCsBAalW5TZYAgQIECBAgAABAgTaCQhI7XRsI0CAAAECBAgQIECgVgICUq3KbbAECBAgQIAAAQIECLQTEJDa6dhGgAABAgQIECBAgECtBASkWpXbYAkQIECAAAECBAgQaCcgILXTsY0AAQIECBAgQIAAgVoJCEi1KrfBEiBAgAABAgQIECDQTkBAaqdjGwECBAgQIECAAAECtRIQkGpVboMlQIAAAQIECBAgQKCdgIDUTsc2AgQIECBAgAABAgRqJSAg1arcBkuAAAECBAgQIECAQDsBAamdjm0ECBAgQIAAAQIECNRKQECqVbkNlgABAgQIECBAgACBdgICUjsd2wgQIECAAAECBAgQqJWAgFSrchssAQIECBAgQIAAAQLtBASkdjq2ESBAgAABAgQIECBQKwEBqVblNlgCBAgQIECAAAECBNoJCEjtdGwjQIAAAQIECBAgQKBWAgJSrcptsAQIECBAgAABAgQItBMQkNrp2EaAAAECBAgQIECAQK0EBKRaldtgCRAgQIAAAQIECBBoJyAgtdOxjQABAgQIECBAgACBWgkISLUqt8ESIECAAAECBAgQINBOQEBqp2MbAQIECBAgQIAAAQK1EhCQalVugyVAgAABAgQIECBAoJ2AgNROxzYCBAgQIECAAAECBGolICDVqtwGS4AAAQIECBAgQIBAOwEBqZ2ObQQIECBAgAABAgQI1EpAQKpVuQ2WAAECBAgQIECAAIF2AgJSOx3bCBAgQIAAAQIECBColYCAVKtyGywBAgQIECBAgAABAu0EBKR2OrYRIECAAAECBAgQIFArAQGpVuU2WAIECBAgQIAAAQIE2gkISO10bCNAgAABAgQIECBAoFYCAlKtym2wBAgQIECAAAECBAi0ExCQ2unYRoAAAQIECBAgQIBArQQEpFqV22AJECBAgAABAgQIEGgnICC107GNAAECBAgQIECAAIFaCQhItSq3wRIgQIAAAQIECBAg0E5AQGqnYxsBAgQIECBAgAABArUSEJBqVW6DJUCAAAECBAgQIECgnYCA1E7HNgIECBAgQIAAAQIEaiUgINWq3AZLgAABAgQIECBAgEA7AQGpnY5tBAgQIECAAAECBAjUSkBAqlW5DZYAAQIECBAgQIAAgXYCAlI7HdsIECBAgAABAgQIEKiVgIBUq3IbLAECBAgQIECAAAEC7QQEpHY6thEgQIAAAQIECBAgUCsBAalW5TZYAgQIECBAgAABAgTaCQhI7XRsI0CAAAECBAgQIECgVgICUq3KbbAECBAgQIAAAQIECLQTEJDa6dhGgAABAgQIECBAgECtBASkWpXbYAkQIECAAAECBAgQaCcgILXTsY0AAQIECBAgQIAAgVoJ9NVqtAZbCYFFVxxUiXH0ehDLX97rHjg+AQIECBAgQKB8As4gla8mekSAAAECBAgQIECAQI8EBKQewTssAQIECBAgQIAAAQLlExCQylcTPSJAgAABAgQIECBAoEcCAlKP4B2WAAECBAgQIECAAIHyCQhI5auJHhEgQIAAAQIECBAg0CMBAalH8A5LgAABAgQIECBAgED5BASk8tVEjwgQIECAAAECBAgQ6JGAgNQjeIclQIAAAQIECBAgQKB8AgJS+WqiRwQIECBAgAABAgQI9EhAQOoRvMMSIECAAAECBAgQIFA+gb7ydUmPCBAgUE+BQ37xN/UceM6jvv3l1+bcouYIECBAoE4CziDVqdrGSoAAAQIECBAgQIBAWwEBqS2PjQQIECBAgAABAgQI1ElAQKpTtY2VAAECBAgQIECAAIG2AgJSWx4bCRAgQIAAAQIECBCok4CAVKdqGysBAgQIECBAgAABAm0FBKS2PDYSIECAAAECBAgQIFAnAQGpTtU2VgIECBAgQIAAAQIE2goISG15bCRAgAABAgQIECBAoE4CAlKdqm2sBAgQIECAAAECBAi0FRCQ2vLYSIAAAQIECBAgQIBAnQT66jTYTsY6adKkTnZLap8RI0Zk/e3r6wtVHF9SxShRZ82F7haDd/e8WXfPOh6Jd/e8WXfPerhze8uWLd3tpKMVIiAgDWJduXLloDXp340BacqUKWHTpk2hCuPbPf2SlGIEVZgLpYDssBO8O4TKYbdOrT2X5ID9bBOdeudztHq30qm1uZ3PPOnUu//Rxo8f3/+u24kKeIld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ICAlGjhdJsAAQIECBAgQIAAgfwFBKT8TbVIgAABAgQIECBAgECiAgJSooXTbQIECBAgQIAAAQIE8hcQkPI31SIBAgQIECBAgAABAokKCEiJFk63CRAgQIAAAQIECBDIX0BAyt9UiwQIECBAgAABAgQIJCogICVaON0mQIAAAQIECBAgQCB/AQEpf1MtEiBAgAABAgQIECCQqEBfov0uXbdP/8rs0vVp+w7t8uyqcvfz3Dct3r7b1hAgQIAAAQIECBDokoAzSF2CdhgCBAgQIECAAAECBMovICCVv0Z6SIAAAQIECBAgQIBAlwQEpC5BOwwBAgQIECBAgAABAuUXEJDKXyM9JECAAAECBAgQIECgSwICUpegHYYAAQIECBAgQIAAgfILCEjlr5EeEiBAgAABAgQIECDQJQEBqUvQDkOAAAECBAgQIECAQPkFBKTy10gPCRAgQIAAAQIECBDokoCA1CVohyFAgAABAgQIECBAoPwCAlL5a6SHBAgQIECAAAECBAh0SaCvS8dxGAIECBAgQKCmAouuOKimI8932Mtfnm97WiNAoLWAM0itXawlQIAAAQIECBAgQKCGAgJSDYtuyAQIECBAgAABAgQItBYQkFq7WEuAAAECBAgQIECAQA0FBKQaFt2QCRAgQIAAAQIECBBoLSAgtXaxlgABAgQIECBAgACBGgoISDUsuiETIECAAAECBAgQINBaQEBq7WItAQIECBAgQIAAAQI1FBCQalh0QyZAgAABAgQIECBAoLWAgNTaxVoCBAgQIECAAAECBGooICDVsOiGTIAAAQIECBAgQIBAa4G+1qutJUCAwB8FFl1xEIocBJa/PIdGNEGAAAECBAgULuAMUuHEDkCAAAECBAgQIECAQCoCAlIqldJPAgQIECBAgAABAgQKFxCQCid2AAIECBAgQIAAAQIEUhEQkFKplH4SIECAAAECBAgQIFC4gIBUOLEDECBAgAABAgQIECCQioCAlEql9JMAAQIECBAgQIAAgcIFBKTCiR2AAAECBAgQIECAAIFUBASkVCqlnwQIECBAgAABAgQIFC4gIBVO7AAECBAgQIAAAQIECKQiICClUin9JECAAAECBAgQIECgcAEBqXBiByBAgAABAgQIECBAIBUBASmVSuknAQIECBAgQIAAAQKFCwhIhRM7AAECBAgQIECAAAECqQgISKlUSj8JECBAgAABAgQIEChcQEAqnNgBCBAgQIAAAQIECBBIRUBASqVS+kmAAAECBAgQIECAQOECAlLhxA5AgAABAgQIECBAgEAqAgJSKpXSTwIECBAgQIAAAQIEChcQkAondgACBAgQIECAAAECBFIREJBSqZR+EiBAgAABAgQIECBQuICAVDixAxAgQIAAAQIECBAgkIqAgJRKpfSTAAECBAgQIECAAIHCBQSkwokdgAABAgQIECBAgACBVAQEpFQqpZ8ECBAgQIAAAQIECBQuICAVTuwABAgQIECAAAECBAikIiAgpVIp/SRAgAABAgQIECBAoHCBvsKP0KUDLFmyJDzyyCNhr732Cvvss08YOVL26xK9wxAgQIAAAQIECBCojEDyAWnDhg3hnHPOCatXrw4zZswI11xzTZgzZ06YN29eGDVqVGUKZSAECBAgQIAAAQIECBQvkHxAuu6668LGjRvDWWedFcaPHx8ee+yxMH/+/HD77beHww47rHhBRyBAgAABAgQIECBAoDICSb8ObevWreHmm28Ohx56aBaOYlXiWaQDDzwwLFiwoDJFMhACBAgQIECAAAECBLojkHRAWrlyZdi0aVOYPXv2AK1Zs2aFxx9/fMA6dwgQIECAAAECBAgQILAzgaRfYvfEE09k45swYcKAccb78b1J69atC+PGjRuwbcWKFeGSSy4ZsK55J+771re+tXnX1x4ITJ8+fadH3bTTPezQiUAn1rEd3p1o7nyfjrx/sfN27LFzgY6sn23G3N65ZSd7dOLNuhPJne/TiXVshffOLTvZo1Pv/m2tX7++/123ExVIOiCtWbMmYx87duwA/jFjxmT34yQdHJBicHr44YcH7N+8s8suu2y3f3Pbzr5e+aGd7WF7ZwIDA23Lx1x8WcvVVhYkwLsg2O2bXXr8fduvtKY4AXO7ONvBLbMeLFLsfd7F+rZpPb6yyZK+QNIBadddd80qsHbt2gGViPfjZb4nTpw4YH28E/8acN555223vrli8eLFzZuV+TpixIgQX3b4zDPPhGXLllVmXGUdyNSpU8OkSZPC73//++xMZln7WYV+xe/zmTNnmttdKqa53SXoZw9jbnfPOh7J3O6ed9XndrxgWPP30+6pOlLeAkkHpMmTJ2ce8RLf/ZdVq1ZlT3bxm7DVsqP1rfa1jgABAgQIECBAgACB+gi0ThCJjH+33XbLgtD9998/oMcLFy7MzhQNWOkOAQIECBAgQIAAAQIEdiKQdECKZ4Lmzp0bbr311hBDUnx/Ubzs95IlS8Lxxx+/k6HbTIAAAQIECBAgQIAAgYECSb/ELg7liCOOCMuXLw8XXHBB2LJlS5g2bVo45ZRTss9DGjhU9wgQIECAAAECBAgQINBeIPmANGrUqHDiiSeGE044ITTfe9R+yLYSIECAAAECBAgQIECgtUDSL7HrP6TRo0dn70fqv85tAgQIECBAgAABAgQIDEWgMgFpKIO2LwECBAgQIECAAAECBFoJCEitVKwjQIAAAQIECBAgQKCWAgJSLctu0AQIECBAgAABAgQItBIQkFqpWEeAAAECBAgQIECAQC0FBKRalt2gCRAgQIAAAQIECBBoJSAgtVKxjgABAgQIECBAgACBWgoISLUsu0ETIECAAAECBAgQINBKQEBqpWIdAQIECBAgQIAAAQK1FBCQall2gyZAgAABAgQIECBAoJWAgNRKxToCBAgQIECAAAECBGopICDVsuwGTYAAAQIECBAgQIBAKwEBqZWKdQQIECBAgAABAgQI1FJAQKpl2Q2aAAECBAgQIECAAIFWAgJSKxXrCBAgQIAAAQIECBCopYCAVMuyGzQBAgQIECBAgAABAq0EBKRWKtYRIECAAAECBAgQIFBLAQGplmU3aAIECBAgQIAAAQIEWgkISK1UrCNAgAABAgQIECBAoJYCAlIty27QBAgQIECAAAECBAi0EhCQWqlYR4AAAQIECBAgQIBALQUEpFqW3aAJECBAgAABAgQIEGglICC1UrGOAAECBAgQIECAAIFaCghItSy7QRMgQIAAAQIECBAg0EpAQGqlYh0BAgQIECBAgAABArUUEJBqWXaDJkCAAAECBAgQIECglYCA1ErFOgIECBAgQIAAAQIEaikwYuuzSy1HXqNBb9y4MVx55ZVhxowZ4YgjjqjRyHsz1HvuuSc8+OCD4eijjw5Tp07tTSdqctQNGzaEq666Kuy5557h8MMPr8moezfMu+++Ozz00EPmdhdKYG53AbnfIZpz+5hjjglTpkzpt8XNvAXM7bxFtVeEgDNIRaiWrM1NmzaFH/3oR+G+++4rWc+q2Z1FixZl3qtWrarmAEs0KnO7u8V4+OGHs7m9evXq7h64hkczt7tbdM/b3fOOf7SNv5P88pe/7N5BHYnAEAUEpCGC2Z0AAQIECBAgQIAAgeoKCEjVra2RESBAgAABAgQIECAwRAEBaYhgdidAgAABAgQIECBAoLoCAlJ1a2tkBAgQIECAAAECBAgMUUBAGiKY3QkQIECAAAECBAgQqK5AX3WHZmRNgb6+vvBXf/VX4fnPf35zla8FChxwwAFh/PjxYfLkyQUeRdNRYPTo0eZ2F6fCS1/60mxu77bbbl08aj0P1Zzb06ZNqydAl0cdn7d32WWXYG4XD29uF2/sCM9dwOcgPXdDLRAgQIAAAQIECBAgUBEBL7GrSCENgwABAgQIECBAgACB5y4gID13Qy0QIECAAAECBAgQIFARAQGpIoU0DAIECBAgQIAAAQIEnruAgPTcDXNpYc2aNeEnP/lJ+N73vhd+9rOfhfXr1+fS7nAa2bhx43Ae5jE9FKhSzW6++eawePHiHWouW7Ys/OAHPwidjnnhwoXZ99YOG6zxhp1ZD6ZhOVik8/tDtRtqbTrvSZp7/vCHPwy/+c1v0ux8jr3u9Hkvx0NqikAtBQSkEpT9oYceCh/72MfCV7/61fDLX/4yXHLJJeE///M/w2OPPdbV3m3dujVcdNFFWUDr6oEd7DkJ3HbbbeHSSy99Tm2U6cHf/va3Q/ye2NHy+9//Plx11VVhw4YNO9plwPp77rkn3HTTTQPWufNHgZ1ZD3ZiOVik8/tDtRtqbTrvSZp7XnPNNW2fF9Ic1dB6XbXn+qGN3t4EuivgMt/d9d7uaDGUxEC05557hne+853ZJXTj2aSzzz47C0ynn376do8pasWWLVvC3XffHeLlTi3pCNx3331h06ZN6XR4Jz0944wzwq677rqTvTrf/Nd//dcdn23qvNVq7DlUa5bDrzu74dt55B8FqvZcr64EyiwgIPW4Ok8++WTWg8MPPzwLR/HOhAkTwsEHH5y9jCiGlpEj/3ii78EHHwy/+93vsu2zZ8/e7nON4svy4j5PPPFE2GOPPcJLXvKSED8Dqf/y29/+Nmtj7dq1Yffdd8/2iZ9JEI8Tz17FJR7j4YcfDvvss092f2ftxsftvffe2eNWr14d5syZk32eRPbgkvwXX5YQX7b1+OOPhxe/+MXb2UWPX/3qV+Gpp57KtvW3W7VqVfbSjhgcf/3rX2fjfMELXhBe+MIXhhhwFy1aFP7whz+El73sZQM+QyO+pCYG32eeeSbbJ34OVTQdXJOVK1eGRx55JKvbpEmTsn2mTJkyQG5H/Y9jio/fvHlziD8849jGjBkz4LG9ujNctxUrVmRzPn4fxCXOzSVLloRHH300xHnfaon+ce5HhxkzZoR99903jBgxIts1/sGhOd/j91uc362WWKupU6dmm3Y251s9vpfr8rCOLtE6ztNoGeswc+bMbJ43x9bfMs7ZuMTvg/5LfBlUrENzfbv5Hfsdaxu/d+L3Vqxx/Pyw+L0Wn5dSWZrjiP1+4IEHsueD/fbbL5uLzTH0t2uu29H3dXN7/69PP/105hM/Fyk+v8fn3enTp4fnPe9523aLfvGPJU37Tp+DtjVQ4I12P786GUuza/GVFfEMc/y8ovg8PW7cuOam7GusRdwe53KsR/xso/5LfIlufM6O2+P8jv+ay3C/jzp1bve90OzDjuZEmZ/rm32PX9s9F8ffP+L4mvMz7h9N4nPG/vvvn83vuK7/9nh/8HNKXGchULTAqI8+uxR9EO3vWCB+oOhRRx2V/SLdf6/vfve72S/fc+fOzb7Gl75dd9112S968cn4hhtuyILSrFmzsofFX27OO++8EE/Bx5ce3XrrrdnZoBhW4jHi8uUvfzlcfvnl2S8+8QknvqY7njE65JBDsmPEl2nFJ6v4L/4wP+igg7JfJnfW7ic+8Ymszauvvjr8/Oc/D3vttdd248k60KP/4i/FsY8/+tGPsnFde+212Q/IGELjL9HxF71zzz03/PSnPw3xB+SNN94YfvGLX4T4oZjxh2v8xe2CCy7IAsz111+fPVnHl2zFxy5YsCDEWkX/+JKYGDrj+OPyyU9+MixdujR85zvfyX4oxJrdfvvt4VWvelUYO3Zstk/0P//887Mf6PHYsY+33HJLiHWNbcWlXf+///3vZ7/MxnrFl57Fmg3+hSFrpAf/Dddt/vz52dyOYTL+MP3MZz4Tonucl9Ewfo2/vB999NFZGLzzzjvD5z73uewH8/Lly7N6xGNH51ijWO/4fRH/CBF/SYvzNIbh+C/+MnvXXXdl3y/RPIakTr6XesDZ9pB5WEen+P7H+N6XaBJ/2Y7fC/GPADF4x6W/ZZzLX/va10J8jho1alS2Pf7SGed9fM6Jj9nZ/G72O9b0m9/8ZjbX4/fAvffeG/78z/98W7tZ4yX+L47j85//fPb9Ht9LGv9IFedZ/Bq/J+PS3y7eb/d9HedtfD9q/B6I/+J8j98H8fnksMMOy/7I8l//9V9ZOJrd748G0TA+d8Xn9Lh08hyU7Vjgf82Xbrf7+dXJWOLzbHyei+8/jF/j3IzzNIag5h9T4vw955xzsuf35ktx47bmz8n4/PHFL34xe86P8zs+f0bbGNCjeXM+xrp5rh/6pNjZc/GVV16ZPScceuih2xqPv89ceOGF4cgjj8zqubPnlG0PdINAwQIDTy8UfDDNdyYQ/7oVf5F7wxvekD0g/lCMr18/7bTTQvyrZFzi+5XiL9JHHPH/t3fuoVcU7x8f6V5YUVRQRL8siorMLCQsw4rMMi9dtMzMUjHNPzSxi1ZihRhRUQYFYvCJiv7IIKEgosu3C10oukBYdCWCqIiispBun995PfAc57Oeszuf83H3XHw/cM7u2Z2dmX3t7Mw88zwzZ5x1YB5//HHrzOMyM3z4cFOk6PQ//fTTYf78+dYZpJOIGx+NAYLFgY4/nRE6k8uXLw9Lly4N559/vjWwdHaK4rWIal9UcitXrrTO+Y50j/L4h7J9+OGHTdlYtmxZwDLDCOKaNWusMzhy5Mjw6KOPWsd41qxZdp6Gdf369aZQwhyBBQoMDTkNaV9fnymsp5xyis0Xw2rDNTQQKF4umzdvDrfccoulzwjwunXrjOmiRYtspPepp56yDtTs2bPtEiwXjFnQSWREDcnL//Tp083qxagxcXaatMrN74O5RnQkb775ZlM8GT2Gcyx0ZFB+ZsyYYYdReijXDALEnUdO0ln1Diu/6RzRoTr55JMDz3IwZZ7rO0mGypp7oe6hTMETyzXvPx3SCRMmbGfRQYGh00s9Aj+EeoD3hHOUyZTyTQcayy3vJAMSWBNQNuJ4LfIu+KLjvmLFClPsYPHQQw9Zne0KS3wLee819bEL5Z96A6vRggULBm0hzquDPI0yt0XtF/VpqjB4AV9YMBjCe75x48Zw3XXX2cAGg3y0X+eee66VVxQg5i5RPskHSurkyZPrSj31NdegQNGWIq2+R3mcU9+FvDLR6XU97AZTFxM+K0V1Sja8fotAmQS0SEOZdFuIG2sGlT6jYuPHj7cY3CLAiC0NBHL55ZeHW2+91TrrjIRhusYShXKEMILLKA0WHTrddBRvuummunJEGFxpaJxo1BtJSrx+HZ1OXJtQQDrJNYbOBZ3qiRMnWt7IL/e9ZMkSY4J7D6OF06ZNq5/HikCDipsG17swwkWnEWa4diB0fNylDbcAXBNjwdXLLUG4hKCQYbnAMkJcKGCXXHJJ/RIaZzjiqogU5b9+YQfvtMLNb4fO8tixY+tWOdhgsYiFss6AAh0UuPJs7rvvPnu+cbjsPm53dEhwq0NB5bkOpsxn4+uE30NhTf4Z3DjzzDOtbPIbCzRMG9URcIM1llcX9r3Mp5Rvv466y12hGBjgWpSmbhMUG7emYYHG/Y0BqKykvtcwQDmCNYNbXtdk48v77c+DMNk6KO+6HXWuqP0aTDoMEKIcIdSrlBsUUd5lBkaoC6jrvQ3ifZg7d65Z3LA2ca0r+5SxMWPG2DN65513BmSjlfcoj3PKu5BaJgZktMN+tFoX+20U1SkeTlsRqIKALEhVUE5MA2UGawYdhGuuuabeSUHpuPTSS8OmTZtsuWLmqZx44onhnHPOsQofn1/kySefNMuSJ0dnG2GkDbcvRrEIg4WEuTiM3PLxcH6db1PjJbwrAX5tp2xdoUQpimXEiBH2E2UFwa8/FjqGjD46A85Rebt4R8VdNzjuc7k8DFs6SbHQoSReRjOZt0WnEFdHFGOeCVYm5iihpCFF+Y/j7tT9VrhxL1u3bjXl1TtEfn/ZZ3XZZZeFDRs2mLLDM8C1CwuIW0r9unjLHBmuwR0VJdU7VP68i96lOK5O2m+Vtd8D839i8c4tdUcjYYAAKxMKFIoB7l1uyaNTWFS+Pc44XeLh/WqWpl/TidtG7zvKe1ZS32u8BGBBeeXj5TQbX97vRnmK66C8a3fEuaL2azBpMHAYi9cNtHEMEtIOUe5c4OX3T/3KnK2sUNdjSYqllffI0/F4dsa6vpW62Hn5Nq9O8TDaikAVBKQgVUE5IQ2sQ8wRwsyPRSGu5LmcES3Mz3ToGTHD5Y4Rsdtuu60+YolVyRuMOEkaDUbXcVtB+cIFDAWBjiZuZyhJjcRHQvPi9euyCw/48XZv3X0j29ninjnn+eZ83Pnwe0cZdStSfD71vnyukYf3/DBSz+INWDo4xkgmc2r+r2bpY1VD5mQgHr5Z/j3eTt62wo374TqeT3Y5b1y4YmHBjFWrVgUmMfNu0EnHCnvVVVcNcHeMr+FdwwWP8u9WV877c08p83F8nbLfKmvPv5c3/120xXLMvEbmGvGsuN7d7VLKt8efre/8eLdtG73vPj8mvhfnXPReoxDgWsUcStxNKZexoDTFwqBCVhrliTBVukLntV/+/qXcS7Z8oxghWC4oQ1g7s+J1Pdc2Os91WNZiyaYTn2u2n8c55V1ILRPN0u+E4yl1cXZAFg+XWPLqlDic9kWgbALbhlrKTknxNyWAef+JJ54IU6dOtcYw21mgI8coLRX9qFGjwsyZM83dArcCLA+4HSGMkNHB9g/uGYyMER8KGMoTvtq40FCRER7JKkj+OyVei6CDv9zagCtdLMzPomPnI4pZ1zjmYtBIZi1PcRwp+9l0mQRMx4RRVVxCcO9jjhh+84w4MlqMS6A/g6L8ex48vP/uhS3KCpZPyngsKEEudHiY58IoPUr/pEmTzJUUvgwKNBLmzfBezJs3r/7ueLheKPN+L1VseUeYu8WADRPkUY68o5hSvqvIY5VpNHrf41XSPC+p77W7bdE2sCCMW7yJh7qCjrcLdYDX6X6MbaM8eR0Uhytrv6j9It3Ue8EFNhbeccobFh+YYgGmXXRhjiHzcuFGXc/12Q45dT/t4VAlj3PKu5BaJjq1rk+pi7PPGeZ4U8SSV6fE4bQvAmUTkIJUNuGC+LEUMMkUdytGsei4xR9G1VBsmLDMCjB0qHHDojPCiBMuXlT8zG1544037EOjSYOA0kUnkwqHRpprGWVnBAd3hL7aQgOIj9ATllFg5t5wPiVei6CDv7CeoVTinogiiivQ/2oubXBgVBNlEsWElXNYxALrBKtHsWKST1Qfyu2xopWvvMbKd6y8xARihGfOM8TiQePCc2XxDRp5fyZF+SceOgh0jFDq/DqO94Iwx4D3gRUCeVco4/ByoWxT3lmMBEWKzg9zPhgcyC4VyzWUAVYVJF5G9ikH/oF7L5R5Z1PVFpcY6gyUVPZdUsq3h+2VLfUIrtJYNhjUwvrsk//je0x5r+Pw1EWsZofl061EdOpZrZTyS93OQEGjeVt5dVCcRln7Re0X6abeC/dLfUA9R5vIHEXqUwYBmatIG8aKrzDhfWZVPxQP6vjx48dbPcuKaShFdMyx1jMgFa+q1iqHPM4p70JKmejkuj6lLuY5s0gSrqPU5zxL6vSsNKtTsuH0WwTKJCAXuzLpJsSNmxwNHiNbzD/Kii/TjdWIzvUdd9xhCg4++wsXLqy7BrACG51EGkksI7iGjR492kbUiZPGgw4kE34ZgcIlgVFJKqh45IuGmMqLUfq1a9eGoniz+e3E37CDCQoj905FzgqBdIaRq6++2s4z74TzjK7CYcqUKUO+HdwFaNRZPYkOOUoZnXOEBhHLESPDKFEIz4m8sUQwHX/mcBTlH/c8lAKWY49XOrQIu/yLMkxDitLKCknwoEPEylQurEpFR4gFFxg95vkyP49nmBVXrpiDwScW0mLuXy+U+fi+yt5nkAFLK+5iWDxcUsq3h+2VLfPe+moDT7CgfmlkpfR7LXqvPRxbBlIIj6sdA2XsMy8VZYBVGDmP9Y4FTFAOYsmrg+JwZe3T1pDfvPYr9V5wQ+bdp61EKeJ+OYZQvy5evNgUU5ggKGdz5swxPliV8aCgnmfJdIRnhAXfV4e1gy1+5XFOeRd6oa4vqouZJsBAHv0UPtQbV1xxhZXjGHuzOiUOo30RKJvAsFqHsPEElLJTVvwtEaADyOhZ1mfaI6NhZhSR1ZNoNLPCtVhRaCyaCWEoFu4qQ7iieJvF1UnHuS+sNNy7zz2K88d5OuM0ZjtCbrjhhnDeeedZA46rB0pt1n2SdGDNCDD5YgS0meTlnzhQqBrNd2gWXzcd5/4YjW/GkHvBMgpn3G0acR7s/fZCmR/sPZcRPrV8l5F2VXEyoMSS3qtXr7bBKerYeOGJvHzkvdd51/k56nuUkLi+9nOpdZCHL3tb1H7l3UucN95z5i4xGNJI8ATg/eUZNGoHfR6jz39qFMdgjqVyTn0X8spEN9T1RXUxg8J8Ut+RwTwLhRWBHUVAFqQdRbKieGgI+TQTOv55HXx8gPnkSaPzRfHmxdcp57gvRhSbCefz2DW7LuV4vCpSNjwNeEq6efknjl5VjuDF/eUxJAxKUQpHwqZIL5T5lPssO0xq+S47H1XFT6d9MB2/vPc6Jc+paRW9PylpDTVMUfu1o+6lSPEpOj+U+8zjnPou5JWJbqjri+piVsf0FTKHwlrXikCZBDQHqUy6ilsEREAEREAEREAEREAERKCrCMjFrqselzLbTQSY/Mt8pjJHK7uJh/IqAr1KgMVBcJNlQYA8N9mq7191UDXExbkazkpFBKokIAWpStpKSwREQAREQAREQAREQAREoKMJyMWuox+PMicCIiAC5RJg8QtWRmPJZIkIiIAIiIAIiEBtXrMgiIAIiIAI7LwE+BPLiy++2P4TZueloDsXAREQAREQgW0EpCBtY6E9ERABERABERABERABERCBnZyAFKSdvADo9kVABERABERABERABERABLYR0P8gbWOhPREQARHoOQL8YeZ7770XXnnlFfsT6ZEjR4YZM2Y0/ZNNB/DTTz+Fl156KeCCxx94Hn300eGMM84IXJ8VVvHauHFj+PLLL8PBBx8cTjjhhDBp0qTt/pA5NVw2fv0WAREQAREQgSoJSEGqkrbSEgEREIEKCaDYjBs3Lnz88ce23Hx/f3/YsmVLWLNmTXj//feb/lnjpk2bwvz58wNK0r777htYxpoPfwC5du3acOONN9bv4sUXXwwXXnihnT/wwAPD77//Hv76669w6qmnhmeeeSYcdthhFjY1XD1i7YiACIiACIhAmwjIxa5N4JWsCIiACJRJAIVmypQp4fPPPw+PPfZY+PXXX8OPP/4Y7rrrrvDJJ5+Ee++9t2Hyv/32W5g9e3b477//wrvvvht+/vln+48fVrrbddddw+rVqy0uv3jBggWmfLEKHgoV/we0cuVKs1o9+OCDHiykhqtfoB0REAEREAERaBMBWZDaBF7JioAIiECZBF577bXw+uuvh6VLl4Yrr7zSktprr73M+vPCCy+EV199dYAlyPOyefPmMHbs2DB9+nSzAnF8n332CdOmTQsTJkwIzz77bPj222/DfvvtF7Zu3Rq++eYbs1Idd9xxFgV/jrxq1Sr7k+RRo0bZsdRwFlhfIiACIiACItBmAlKQ2vwAlLwIiIAIlEHggw8+sGhZwjuWYcOG2dyi+Fi8f9ppp4Xnn3++fujvv/+2uUUffvhh+OGHH+z4n3/+ads999wznH766aZsoVQxt2nixIkBZWnFihX1OFLD1S/QjgiIgAiIgAi0kYBc7NoIX0mLgAiIQFkEPvroI4v68MMPH3QSX3zxRVi0aJEpOnvvvbdtZ82aFT777DOLi7lMLizOcNZZZ4W33347LFu2LBx//PFhxIgR5orHXCSX1HAeXlsREAEREAERaBcBKUjtIq90RUAERKBEArvttpvF7tae1KQ+/fTTMGbMmLBhw4Zw1FFHhdtvvz0899xz4fvvvw8oSVlh1bqXX37ZVru7//77zYLEanVcN3ny5Hrw1HD1C7QjAiIgAiIgAm0iIBe7NoFXsiIgAiJQJgGW5UZYehurTix33323WXzuueee+LDtr1u3Lvzyyy+hr68vzJkzZ8B5tyD9+++/dvyPP/4IuPIddNBB4dhjjw3HHHNMWLJkiS3UcNJJJwXmOn333Xc2Xykl3KGHHjogPf0QAREQAREQgXYQkAWpHdSVpgiIgAiUTOCCCy4IzDeKV5IjSVapY5lvlt32JbjjrHz99df288gjj4wPmyL01ltv2THmJSG44rGMuC8CYQdrXyz3fcQRR4RddtnFlhJPDefXaysCIiACIiAC7SQgC1I76SttERABESiJwOjRo8PcuXPDI488EqZOnRrmzZsXcH3DdQ4l6YEHHgh77LHHdqmfffbZtkjD9ddfH5YvX26KDqvhYW0iPFYjlv5GsBIx/4g/oWWVu4suuiiwUh4r3b355puBBSIOOOAA+6SE2y4zOiACIiACIiAC7SBQm2wrEQEREAER6EEC//zzT/+dd97ZX1umm1UV7LP//vv319zo6ndbswrZ8dqfv9oxrlm4cGF/zfpTv+aQQw7pX79+fX/tf5Hs2LXXXlu/vvbfR/0zZ84cEH748OH9ixcv7q8t0jDocPULtCMCIiACIiACbSIwjHTboZgpTREQAREQgWoI8KevX331VWDuEAsv8IevRYKViWtYXCFlbtCWLVvsP5F23333wPwn3PsaSWq4RtfqmAiIgAiIgAhUQUAKUhWUlYYIiIAIiIAIiIAIiIAIiEBXENAiDV3xmJRJERABERABERABERABERCBKghIQaqCstIQAREQAREQAREQAREQARHoCgJSkLriMSmTIiACIiACIiACIiACIiACVRCQglQFZaUhAiIgAiIgAiIgAiIgAiLQFQSkIHXFY1ImRUAEREAEREAEREAEREAEqiAgBakKykpDBERABERABERABERABESgKwhIQeqKx6RMioAIiIAIiIAIiIAIiIAIVEFAClIVlJWGCIiACIiACIiACIiACIhAVxCQgtQVj0mZFAEREAEREAEREAEREAERqIKAFKQqKCsNERABERABERABERABERCBriAgBakrHpMyKQIiIAIiIAIiIAIiIAIiUAUBKUhVUFYaIiACIiACIiACIiACIiACXUFAClJXPCZlUgREQAREQAREQAREQAREoAoCUpCqoKw0REAEREAEREAEREAEREAEuoKAFKSueEzKpAiIgAiIgAiIgAiIgAiIQBUEpCBVQVlpiIAIiIAIiIAIiIAIiIAIdAWB/wcRawo9z2H4Tg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4146" name="Picture 2" descr="Plot Two Continuous Variables: Scatter Graph and Alternatives ..."/>
          <p:cNvPicPr>
            <a:picLocks noChangeAspect="1" noChangeArrowheads="1"/>
          </p:cNvPicPr>
          <p:nvPr/>
        </p:nvPicPr>
        <p:blipFill>
          <a:blip r:embed="rId3"/>
          <a:srcRect/>
          <a:stretch>
            <a:fillRect/>
          </a:stretch>
        </p:blipFill>
        <p:spPr bwMode="auto">
          <a:xfrm>
            <a:off x="5822156" y="2802408"/>
            <a:ext cx="3089276" cy="2341092"/>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a:t>R Data Types</a:t>
            </a:r>
          </a:p>
        </p:txBody>
      </p:sp>
      <p:sp>
        <p:nvSpPr>
          <p:cNvPr id="10" name="Content Placeholder 1"/>
          <p:cNvSpPr>
            <a:spLocks noGrp="1"/>
          </p:cNvSpPr>
          <p:nvPr>
            <p:ph idx="4294967295"/>
          </p:nvPr>
        </p:nvSpPr>
        <p:spPr>
          <a:xfrm>
            <a:off x="603116" y="972766"/>
            <a:ext cx="8233703" cy="3949429"/>
          </a:xfrm>
          <a:prstGeom prst="rect">
            <a:avLst/>
          </a:prstGeom>
        </p:spPr>
        <p:txBody>
          <a:bodyPr/>
          <a:lstStyle/>
          <a:p>
            <a:r>
              <a:rPr lang="en-US" sz="2000" b="1" dirty="0" err="1"/>
              <a:t>Numerics</a:t>
            </a:r>
            <a:endParaRPr lang="en-US" sz="2000" b="1" dirty="0"/>
          </a:p>
          <a:p>
            <a:pPr lvl="1"/>
            <a:r>
              <a:rPr lang="en-US" sz="1600" dirty="0"/>
              <a:t>Decimal (floating point values) are part of the numeric class in R.</a:t>
            </a:r>
          </a:p>
          <a:p>
            <a:pPr lvl="1"/>
            <a:r>
              <a:rPr lang="en-US" sz="1600" dirty="0"/>
              <a:t>Natural (whole) numbers are known as integers are also part of the numeric class.</a:t>
            </a:r>
          </a:p>
          <a:p>
            <a:r>
              <a:rPr lang="en-US" sz="2000" b="1" dirty="0"/>
              <a:t>Logical - </a:t>
            </a:r>
            <a:r>
              <a:rPr lang="en-US" sz="2000" dirty="0"/>
              <a:t>Boolean values (True and False) are part of the logical class. In R these are written in All Caps.</a:t>
            </a:r>
          </a:p>
          <a:p>
            <a:r>
              <a:rPr lang="en-US" sz="2000" b="1" dirty="0"/>
              <a:t>Characters - </a:t>
            </a:r>
            <a:r>
              <a:rPr lang="en-US" sz="2000" dirty="0"/>
              <a:t>Text/string values are known as characters in R. Use quotation marks (single or double) to create a text character string.</a:t>
            </a:r>
          </a:p>
          <a:p>
            <a:endParaRPr lang="en-IN" sz="2000" dirty="0"/>
          </a:p>
          <a:p>
            <a:pPr>
              <a:buNone/>
            </a:pPr>
            <a:r>
              <a:rPr lang="en-US" sz="2000" b="1" dirty="0"/>
              <a:t>    </a:t>
            </a:r>
            <a:r>
              <a:rPr lang="en-US" sz="2000" b="1" dirty="0">
                <a:solidFill>
                  <a:srgbClr val="F26522"/>
                </a:solidFill>
              </a:rPr>
              <a:t>Checking Data Type Classes </a:t>
            </a:r>
            <a:r>
              <a:rPr lang="en-US" sz="2000" b="1" dirty="0"/>
              <a:t>- </a:t>
            </a:r>
            <a:r>
              <a:rPr lang="en-US" sz="2000" dirty="0"/>
              <a:t>The class() function is used to check the data type of a variable.</a:t>
            </a:r>
          </a:p>
          <a:p>
            <a:endParaRPr lang="en-IN" sz="2000" dirty="0"/>
          </a:p>
          <a:p>
            <a:endParaRPr lang="en-IN" sz="2000" dirty="0"/>
          </a:p>
        </p:txBody>
      </p:sp>
    </p:spTree>
    <p:extLst>
      <p:ext uri="{BB962C8B-B14F-4D97-AF65-F5344CB8AC3E}">
        <p14:creationId xmlns:p14="http://schemas.microsoft.com/office/powerpoint/2010/main" val="167027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20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2000"/>
                                        <p:tgtEl>
                                          <p:spTgt spid="1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20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20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a:t>Ggplot2 Package</a:t>
            </a:r>
          </a:p>
        </p:txBody>
      </p:sp>
      <p:pic>
        <p:nvPicPr>
          <p:cNvPr id="80897" name="Picture 1"/>
          <p:cNvPicPr>
            <a:picLocks noChangeAspect="1" noChangeArrowheads="1"/>
          </p:cNvPicPr>
          <p:nvPr/>
        </p:nvPicPr>
        <p:blipFill>
          <a:blip r:embed="rId3"/>
          <a:srcRect/>
          <a:stretch>
            <a:fillRect/>
          </a:stretch>
        </p:blipFill>
        <p:spPr bwMode="auto">
          <a:xfrm>
            <a:off x="7943885" y="85725"/>
            <a:ext cx="892933" cy="1028700"/>
          </a:xfrm>
          <a:prstGeom prst="rect">
            <a:avLst/>
          </a:prstGeom>
          <a:noFill/>
          <a:ln w="9525">
            <a:noFill/>
            <a:miter lim="800000"/>
            <a:headEnd/>
            <a:tailEnd/>
          </a:ln>
          <a:effectLst/>
        </p:spPr>
      </p:pic>
      <p:sp>
        <p:nvSpPr>
          <p:cNvPr id="6" name="Text Placeholder 8"/>
          <p:cNvSpPr>
            <a:spLocks noGrp="1"/>
          </p:cNvSpPr>
          <p:nvPr>
            <p:ph type="body" sz="quarter" idx="15"/>
          </p:nvPr>
        </p:nvSpPr>
        <p:spPr>
          <a:xfrm>
            <a:off x="0" y="746521"/>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a:t>Data Visualization</a:t>
            </a:r>
          </a:p>
        </p:txBody>
      </p:sp>
      <p:sp>
        <p:nvSpPr>
          <p:cNvPr id="7" name="Content Placeholder 1"/>
          <p:cNvSpPr>
            <a:spLocks noGrp="1"/>
          </p:cNvSpPr>
          <p:nvPr>
            <p:ph idx="4294967295"/>
          </p:nvPr>
        </p:nvSpPr>
        <p:spPr>
          <a:xfrm>
            <a:off x="603115" y="1100138"/>
            <a:ext cx="7947954" cy="3114676"/>
          </a:xfrm>
          <a:prstGeom prst="rect">
            <a:avLst/>
          </a:prstGeom>
        </p:spPr>
        <p:txBody>
          <a:bodyPr/>
          <a:lstStyle/>
          <a:p>
            <a:r>
              <a:rPr lang="en-US" sz="2000" dirty="0"/>
              <a:t>Coordinates and Faceting</a:t>
            </a:r>
          </a:p>
          <a:p>
            <a:r>
              <a:rPr lang="en-US" sz="2000" dirty="0"/>
              <a:t>Themes</a:t>
            </a:r>
          </a:p>
          <a:p>
            <a:r>
              <a:rPr lang="en-US" sz="2000" dirty="0"/>
              <a:t>Cheat sheet</a:t>
            </a:r>
          </a:p>
        </p:txBody>
      </p:sp>
      <p:graphicFrame>
        <p:nvGraphicFramePr>
          <p:cNvPr id="135170" name="Object 2"/>
          <p:cNvGraphicFramePr>
            <a:graphicFrameLocks noChangeAspect="1"/>
          </p:cNvGraphicFramePr>
          <p:nvPr/>
        </p:nvGraphicFramePr>
        <p:xfrm>
          <a:off x="4500564" y="1743136"/>
          <a:ext cx="4400550" cy="3400366"/>
        </p:xfrm>
        <a:graphic>
          <a:graphicData uri="http://schemas.openxmlformats.org/presentationml/2006/ole">
            <mc:AlternateContent xmlns:mc="http://schemas.openxmlformats.org/markup-compatibility/2006">
              <mc:Choice xmlns:v="urn:schemas-microsoft-com:vml" Requires="v">
                <p:oleObj spid="_x0000_s135171" name="Acrobat Document" r:id="rId4" imgW="10477130" imgH="8096086" progId="AcroExch.Document.7">
                  <p:embed/>
                </p:oleObj>
              </mc:Choice>
              <mc:Fallback>
                <p:oleObj name="Acrobat Document" r:id="rId4" imgW="10477130" imgH="8096086"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4" y="1743136"/>
                        <a:ext cx="4400550" cy="3400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p:txBody>
          <a:bodyPr/>
          <a:lstStyle/>
          <a:p>
            <a:r>
              <a:rPr lang="en-US" dirty="0" err="1"/>
              <a:t>Plotly</a:t>
            </a:r>
            <a:r>
              <a:rPr lang="en-US" dirty="0"/>
              <a:t> Package</a:t>
            </a:r>
          </a:p>
        </p:txBody>
      </p:sp>
      <p:sp>
        <p:nvSpPr>
          <p:cNvPr id="4" name="Content Placeholder 1"/>
          <p:cNvSpPr>
            <a:spLocks noGrp="1"/>
          </p:cNvSpPr>
          <p:nvPr>
            <p:ph idx="4294967295"/>
          </p:nvPr>
        </p:nvSpPr>
        <p:spPr>
          <a:xfrm>
            <a:off x="603115" y="935831"/>
            <a:ext cx="7947954" cy="4132282"/>
          </a:xfrm>
          <a:prstGeom prst="rect">
            <a:avLst/>
          </a:prstGeom>
        </p:spPr>
        <p:txBody>
          <a:bodyPr/>
          <a:lstStyle/>
          <a:p>
            <a:r>
              <a:rPr lang="en-US" sz="2000" b="1" dirty="0" err="1"/>
              <a:t>plotly</a:t>
            </a:r>
            <a:r>
              <a:rPr lang="en-US" sz="2000" dirty="0"/>
              <a:t> is an R package for creating interactive web-based graphs via </a:t>
            </a:r>
            <a:r>
              <a:rPr lang="en-US" sz="2000" dirty="0" err="1"/>
              <a:t>plotly's</a:t>
            </a:r>
            <a:r>
              <a:rPr lang="en-US" sz="2000" dirty="0"/>
              <a:t> JavaScript graphing library, plotly.js. </a:t>
            </a:r>
          </a:p>
          <a:p>
            <a:r>
              <a:rPr lang="en-US" sz="2000" dirty="0"/>
              <a:t>The </a:t>
            </a:r>
            <a:r>
              <a:rPr lang="en-US" sz="2000" dirty="0" err="1"/>
              <a:t>plotly</a:t>
            </a:r>
            <a:r>
              <a:rPr lang="en-US" sz="2000" dirty="0"/>
              <a:t> R library contains a function </a:t>
            </a:r>
            <a:r>
              <a:rPr lang="en-US" sz="2000" dirty="0" err="1"/>
              <a:t>ggplotly</a:t>
            </a:r>
            <a:r>
              <a:rPr lang="en-US" sz="2000" dirty="0"/>
              <a:t> which will convert ggplot2 figures into graphs drawn with plotly.js.</a:t>
            </a:r>
          </a:p>
        </p:txBody>
      </p:sp>
      <p:pic>
        <p:nvPicPr>
          <p:cNvPr id="115714" name="Picture 2" descr="plotly.js – Open Source JavaScript Graphing Library | jQuery Plugins"/>
          <p:cNvPicPr>
            <a:picLocks noChangeAspect="1" noChangeArrowheads="1"/>
          </p:cNvPicPr>
          <p:nvPr/>
        </p:nvPicPr>
        <p:blipFill>
          <a:blip r:embed="rId2"/>
          <a:srcRect/>
          <a:stretch>
            <a:fillRect/>
          </a:stretch>
        </p:blipFill>
        <p:spPr bwMode="auto">
          <a:xfrm>
            <a:off x="5443537" y="2482390"/>
            <a:ext cx="3422649" cy="2661110"/>
          </a:xfrm>
          <a:prstGeom prst="rect">
            <a:avLst/>
          </a:prstGeom>
          <a:noFill/>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a:t>Ggplot2 Exercise</a:t>
            </a:r>
          </a:p>
        </p:txBody>
      </p:sp>
    </p:spTree>
    <p:extLst>
      <p:ext uri="{BB962C8B-B14F-4D97-AF65-F5344CB8AC3E}">
        <p14:creationId xmlns:p14="http://schemas.microsoft.com/office/powerpoint/2010/main" val="1670277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a:t>Data Visualization Project</a:t>
            </a:r>
          </a:p>
        </p:txBody>
      </p:sp>
    </p:spTree>
    <p:extLst>
      <p:ext uri="{BB962C8B-B14F-4D97-AF65-F5344CB8AC3E}">
        <p14:creationId xmlns:p14="http://schemas.microsoft.com/office/powerpoint/2010/main" val="16702772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a:t>Summary</a:t>
            </a:r>
          </a:p>
        </p:txBody>
      </p:sp>
      <p:sp>
        <p:nvSpPr>
          <p:cNvPr id="2" name="Content Placeholder 1"/>
          <p:cNvSpPr>
            <a:spLocks noGrp="1"/>
          </p:cNvSpPr>
          <p:nvPr>
            <p:ph idx="4294967295"/>
          </p:nvPr>
        </p:nvSpPr>
        <p:spPr>
          <a:xfrm>
            <a:off x="603115" y="1011677"/>
            <a:ext cx="8219871" cy="4056436"/>
          </a:xfrm>
          <a:prstGeom prst="rect">
            <a:avLst/>
          </a:prstGeom>
        </p:spPr>
        <p:txBody>
          <a:bodyPr/>
          <a:lstStyle/>
          <a:p>
            <a:r>
              <a:rPr lang="en-US" sz="2000" dirty="0"/>
              <a:t>What is data science?</a:t>
            </a:r>
            <a:endParaRPr lang="en-IN" sz="2000" dirty="0"/>
          </a:p>
          <a:p>
            <a:r>
              <a:rPr lang="en-IN" sz="2000" dirty="0"/>
              <a:t>R Data Types</a:t>
            </a:r>
          </a:p>
          <a:p>
            <a:r>
              <a:rPr lang="en-IN" sz="2000" dirty="0"/>
              <a:t>Vectors, matrices and data frames</a:t>
            </a:r>
          </a:p>
          <a:p>
            <a:r>
              <a:rPr lang="en-IN" sz="2000" dirty="0"/>
              <a:t>Data input and output with R</a:t>
            </a:r>
          </a:p>
          <a:p>
            <a:r>
              <a:rPr lang="en-US" sz="2000" dirty="0"/>
              <a:t>Programming in R</a:t>
            </a:r>
          </a:p>
          <a:p>
            <a:r>
              <a:rPr lang="en-US" sz="2000" dirty="0"/>
              <a:t>Functions</a:t>
            </a:r>
          </a:p>
          <a:p>
            <a:r>
              <a:rPr lang="en-US" sz="2000" dirty="0"/>
              <a:t>R Packages </a:t>
            </a:r>
          </a:p>
          <a:p>
            <a:pPr lvl="1"/>
            <a:r>
              <a:rPr lang="en-US" sz="1600" dirty="0" err="1"/>
              <a:t>Dplyr</a:t>
            </a:r>
            <a:r>
              <a:rPr lang="en-US" sz="1600" dirty="0"/>
              <a:t> for data manipulation</a:t>
            </a:r>
          </a:p>
          <a:p>
            <a:pPr lvl="1"/>
            <a:r>
              <a:rPr lang="en-US" sz="1600" dirty="0" err="1"/>
              <a:t>Tidyr</a:t>
            </a:r>
            <a:r>
              <a:rPr lang="en-US" sz="1600" dirty="0"/>
              <a:t> for data cleaning</a:t>
            </a:r>
          </a:p>
          <a:p>
            <a:pPr lvl="1"/>
            <a:r>
              <a:rPr lang="en-US" sz="1600" dirty="0"/>
              <a:t>Ggplot2 and </a:t>
            </a:r>
            <a:r>
              <a:rPr lang="en-US" sz="1600" dirty="0" err="1"/>
              <a:t>Plotly</a:t>
            </a:r>
            <a:r>
              <a:rPr lang="en-US" sz="1600" dirty="0"/>
              <a:t> for data visualization</a:t>
            </a:r>
          </a:p>
          <a:p>
            <a:endParaRPr lang="en-US" sz="2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262" y="1464469"/>
            <a:ext cx="7164451" cy="1353824"/>
          </a:xfrm>
        </p:spPr>
        <p:txBody>
          <a:bodyPr>
            <a:normAutofit/>
          </a:bodyPr>
          <a:lstStyle/>
          <a:p>
            <a:r>
              <a:rPr lang="en-US" dirty="0"/>
              <a:t>Machine Learning</a:t>
            </a:r>
          </a:p>
        </p:txBody>
      </p:sp>
      <p:sp>
        <p:nvSpPr>
          <p:cNvPr id="8" name="Rectangle 7"/>
          <p:cNvSpPr/>
          <p:nvPr/>
        </p:nvSpPr>
        <p:spPr>
          <a:xfrm>
            <a:off x="2786064" y="4774168"/>
            <a:ext cx="4864892" cy="369332"/>
          </a:xfrm>
          <a:prstGeom prst="rect">
            <a:avLst/>
          </a:prstGeom>
        </p:spPr>
        <p:txBody>
          <a:bodyPr wrap="square">
            <a:spAutoFit/>
          </a:bodyPr>
          <a:lstStyle/>
          <a:p>
            <a:r>
              <a:rPr lang="en-US" dirty="0">
                <a:hlinkClick r:id="rId2"/>
              </a:rPr>
              <a:t>http://faculty.marshall.usc.edu/gareth-james/ISL/</a:t>
            </a:r>
            <a:endParaRPr lang="en-US" dirty="0"/>
          </a:p>
        </p:txBody>
      </p:sp>
      <p:pic>
        <p:nvPicPr>
          <p:cNvPr id="118786" name="Picture 2"/>
          <p:cNvPicPr>
            <a:picLocks noChangeAspect="1" noChangeArrowheads="1"/>
          </p:cNvPicPr>
          <p:nvPr/>
        </p:nvPicPr>
        <p:blipFill>
          <a:blip r:embed="rId3"/>
          <a:srcRect/>
          <a:stretch>
            <a:fillRect/>
          </a:stretch>
        </p:blipFill>
        <p:spPr bwMode="auto">
          <a:xfrm>
            <a:off x="7595705" y="3143250"/>
            <a:ext cx="1348270" cy="200025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Presentation2">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UFIT - PPT1 - v2 [Read-Only]" id="{172CE2B8-F65C-4D13-8C8E-8BE0C2DEAC32}" vid="{9CEE876F-6540-44FD-AC00-6CB0D06825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12710</TotalTime>
  <Words>6009</Words>
  <Application>Microsoft Office PowerPoint</Application>
  <PresentationFormat>On-screen Show (16:9)</PresentationFormat>
  <Paragraphs>582</Paragraphs>
  <Slides>95</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95</vt:i4>
      </vt:variant>
    </vt:vector>
  </HeadingPairs>
  <TitlesOfParts>
    <vt:vector size="103" baseType="lpstr">
      <vt:lpstr>Arial</vt:lpstr>
      <vt:lpstr>Calibri</vt:lpstr>
      <vt:lpstr>Georgia</vt:lpstr>
      <vt:lpstr>Palatino Linotype</vt:lpstr>
      <vt:lpstr>Verdana</vt:lpstr>
      <vt:lpstr>Wingdings</vt:lpstr>
      <vt:lpstr>Presentation2</vt:lpstr>
      <vt:lpstr>Acrobat Document</vt:lpstr>
      <vt:lpstr>Machine Learning  Boot camp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 Programming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Advanced R Programming</vt:lpstr>
      <vt:lpstr>PowerPoint Presentation</vt:lpstr>
      <vt:lpstr>PowerPoint Presentation</vt:lpstr>
      <vt:lpstr>PowerPoint Presentation</vt:lpstr>
      <vt:lpstr>PowerPoint Presentation</vt:lpstr>
      <vt:lpstr>PowerPoint Presentation</vt:lpstr>
      <vt:lpstr>R Packages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sahara</dc:creator>
  <cp:lastModifiedBy>Rajeev Mohan Agrawal</cp:lastModifiedBy>
  <cp:revision>889</cp:revision>
  <dcterms:created xsi:type="dcterms:W3CDTF">2016-02-12T09:33:55Z</dcterms:created>
  <dcterms:modified xsi:type="dcterms:W3CDTF">2021-05-22T02:52:11Z</dcterms:modified>
</cp:coreProperties>
</file>